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4630400" cy="8229600"/>
  <p:notesSz cx="8229600" cy="146304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Saira Light" pitchFamily="2" charset="0"/>
      <p:regular r:id="rId40"/>
      <p:italic r:id="rId41"/>
    </p:embeddedFont>
    <p:embeddedFont>
      <p:font typeface="Saira Medium" pitchFamily="2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70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1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76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854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91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465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264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935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2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24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882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177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377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137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784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92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54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570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99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5" Type="http://schemas.openxmlformats.org/officeDocument/2006/relationships/image" Target="../media/image29.svg"/><Relationship Id="rId10" Type="http://schemas.openxmlformats.org/officeDocument/2006/relationships/image" Target="../media/image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1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Detecting AI-Edited Images via Artifact Fingerprinting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203144" y="41053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516129" y="45953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Abdullah Irshad (CS-345)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FBA768-DFEB-4E19-A318-E46864D5C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4687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Preprocessing Steps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63853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1943219"/>
            <a:ext cx="75564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08526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Image Resizing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3790" y="2502098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images are uniformly resized to 380x380 pixels.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3790" y="314777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93790" y="3452455"/>
            <a:ext cx="75564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793790" y="35944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Pixel Normalization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93790" y="4011335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Pixel values are normalized to ensure consistent data input.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93790" y="465701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4961692"/>
            <a:ext cx="75564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103733"/>
            <a:ext cx="292727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Corrupted Image Handling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93790" y="5520571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error handling skips corrupted or truncated files.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93790" y="616624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93790" y="6470928"/>
            <a:ext cx="75564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8" name="Text 15"/>
          <p:cNvSpPr/>
          <p:nvPr/>
        </p:nvSpPr>
        <p:spPr>
          <a:xfrm>
            <a:off x="793790" y="66129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Analysis Preparation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93790" y="7029807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steps prepare the dataset for accurate and efficient analysis.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9457E7-FD08-4F49-8979-60D07537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0437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How Does It Work? Detecting AI Artifacts</a:t>
            </a: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134553"/>
            <a:ext cx="3681770" cy="2811661"/>
          </a:xfrm>
          <a:prstGeom prst="roundRect">
            <a:avLst>
              <a:gd name="adj" fmla="val 3903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2134553"/>
            <a:ext cx="91440" cy="2811661"/>
          </a:xfrm>
          <a:prstGeom prst="roundRect">
            <a:avLst>
              <a:gd name="adj" fmla="val 189767"/>
            </a:avLst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6564392" y="2350175"/>
            <a:ext cx="3181945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Supervised Deep Learning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64392" y="3188732"/>
            <a:ext cx="3181945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system employs a supervised deep learning approach, leveraging a specialized Convolutional Neural Network (CNN) to identify subtle indicators of AI-generated content.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54722" y="2134553"/>
            <a:ext cx="3681889" cy="2811661"/>
          </a:xfrm>
          <a:prstGeom prst="roundRect">
            <a:avLst>
              <a:gd name="adj" fmla="val 3903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1862" y="2134553"/>
            <a:ext cx="91440" cy="2811661"/>
          </a:xfrm>
          <a:prstGeom prst="roundRect">
            <a:avLst>
              <a:gd name="adj" fmla="val 189767"/>
            </a:avLst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10438924" y="2350175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Type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38924" y="2827258"/>
            <a:ext cx="3182064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Convolutional Neural Network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Detects AI artifacts invisible to humans: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Texture inconsistencies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Frequency-domain irregularities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Compression patterns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290977" y="5161836"/>
            <a:ext cx="3681770" cy="2450187"/>
          </a:xfrm>
          <a:prstGeom prst="roundRect">
            <a:avLst>
              <a:gd name="adj" fmla="val 44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268117" y="5161836"/>
            <a:ext cx="91440" cy="2450187"/>
          </a:xfrm>
          <a:prstGeom prst="roundRect">
            <a:avLst>
              <a:gd name="adj" fmla="val 189767"/>
            </a:avLst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8575179" y="5377458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Pattern Recognition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575179" y="5854541"/>
            <a:ext cx="3181945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model learns to distinguish between authentic and AI-generated images by analyzing thousands of examples, enabling highly accurate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Binary Classification: AI vs. Real.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D0A07A-61D2-49D3-A002-E3322D0EF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2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1396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Architecture: Precision and Efficiency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921788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CNN model is meticulously designed for optimal accuracy and computational efficiency, processing high-resolution inputs to deliver reliable classifications.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08540"/>
            <a:ext cx="793790" cy="952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2690" y="276725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Input Layer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7232690" y="3110508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Receives a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380 × 380 × 3 image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, translating to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433,800 pixel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values for detailed analysis.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561159"/>
            <a:ext cx="793790" cy="11688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32690" y="371987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Middle Layers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232690" y="4063127"/>
            <a:ext cx="66039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These layers are responsible for extracting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complex visual patterns such as edges, textures, and shapes that are crucial for detection.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729996"/>
            <a:ext cx="793790" cy="11688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32690" y="488870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Feature Vector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232690" y="5231963"/>
            <a:ext cx="66039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extracted patterns are compressed into a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1,792-number feature vector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, representing the most salient characteristics of the image.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898833"/>
            <a:ext cx="793790" cy="95261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32690" y="605754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Output Layer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232690" y="6400800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Makes the final binary decision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classifying the input image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as either AI-generated or Real.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280190" y="7030045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With approximately 19 million parameters, the model balances complexity with performance, ensuring robust detection capabilities.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4372BA-4CDB-4A7B-A165-1BAD00755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3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763"/>
            <a:ext cx="97672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Simplified Explanation: Machine Learning Core</a:t>
            </a:r>
            <a:endParaRPr kumimoji="0" lang="en-US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01641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1987153"/>
            <a:ext cx="422660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123599"/>
            <a:ext cx="422660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Convolutional Neural Network (CNN)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2912745"/>
            <a:ext cx="422660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model utilizes a CNN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01841" y="1701641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01841" y="1987153"/>
            <a:ext cx="422660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9" name="Text 7"/>
          <p:cNvSpPr/>
          <p:nvPr/>
        </p:nvSpPr>
        <p:spPr>
          <a:xfrm>
            <a:off x="5201841" y="2123599"/>
            <a:ext cx="314015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Artifact Pattern Learning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01841" y="2572583"/>
            <a:ext cx="422660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Through extensive training, the CNN learns to identify subtle patterns and 'artifacts' that are characteristic of AI-generated imagery.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09892" y="1701641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09892" y="1987153"/>
            <a:ext cx="4226719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9609892" y="212359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Dataset Training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09892" y="2572583"/>
            <a:ext cx="4226719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model is trained on a diverse dataset comprising both real and AI-generated images, enabling it to learn distinguishing features.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4101108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4386620"/>
            <a:ext cx="422660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523065"/>
            <a:ext cx="280344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Iterative Improvement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4972050"/>
            <a:ext cx="422660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Its performance continuously improves through iterative training cycles, where it refines its ability to detect AI artifacts.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201841" y="4101108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05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01841" y="4386620"/>
            <a:ext cx="422660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1" name="Text 19"/>
          <p:cNvSpPr/>
          <p:nvPr/>
        </p:nvSpPr>
        <p:spPr>
          <a:xfrm>
            <a:off x="5201841" y="4523065"/>
            <a:ext cx="332851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Complex Feature Handling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201841" y="4972050"/>
            <a:ext cx="422660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CNN excels at recognizing and processing complex visual features, which are often indicative of synthetic content.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609892" y="4101108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06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609892" y="4386620"/>
            <a:ext cx="4226719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5" name="Text 23"/>
          <p:cNvSpPr/>
          <p:nvPr/>
        </p:nvSpPr>
        <p:spPr>
          <a:xfrm>
            <a:off x="9609892" y="452306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Binary Classification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609892" y="4972050"/>
            <a:ext cx="4226719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Ultimately, the model performs a binary classification, categorizing each image as either AI or real.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93790" y="6160413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07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93790" y="6445925"/>
            <a:ext cx="130428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58237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Prediction Output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703135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output is a clear prediction, indicating the likelihood of an image being AI-generated.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06383F-9E56-457F-9C25-21CBBF6D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368"/>
            <a:ext cx="658808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Simplified Explanation: Training Phase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374577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49094" y="143762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72897" y="1437561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Labeled Image Input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72897" y="1802249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During the training phase, the model is fed a curated dataset of images, each accurately labeled as either "AI" or "Real."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2297430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49094" y="2360474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72897" y="2360414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Learning Distinctions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72897" y="2725102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model's primary objective is to learn the subtle and overt differences between these labeled examples.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89" y="3212604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49094" y="3283327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272897" y="328326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Weight Adjustment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272897" y="3647956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Based on its predictions, the model iteratively adjusts its internal parameters (weights) to minimize prediction errors.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4143137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9094" y="420618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72897" y="4206121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Error Reduction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72897" y="4570809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This iterative adjustment process is designed to progressively reduce the discrepancy between the model's output and the true labels.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5044957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49094" y="5129034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72897" y="5128974"/>
            <a:ext cx="239208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Accuracy Enhancement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72897" y="5493663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Each adjustment refines the model's understanding, leading to a significant improvement in overall prediction accuracy.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93790" y="5988844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49094" y="6051887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272897" y="605182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Multiple Epochs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272897" y="6416516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training process involves multiple 'epochs,' where the entire dataset is passed forward and backward through the neural network several times.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93789" y="6891805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49094" y="6974741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7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272897" y="6974681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Completion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272897" y="7339370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Training is completed when the model achieves a satisfactory level of accuracy and generalization across the dataset.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0A6B679-1039-4243-BF9E-12C4609D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5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2238"/>
            <a:ext cx="6445091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Configuration: Optimal Setup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1780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model's training configuration is fine-tuned to achieve optimal performance and robust learning, utilizing industry-standard practices and parameters.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1919407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56429" y="2082046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992" y="2203609"/>
            <a:ext cx="198953" cy="1989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6429" y="2671643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Batch Size: 64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6429" y="303633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This batch size ensures efficient memory usage while providing a good gradient estimate for stable training.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388900" y="1919407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51539" y="2082046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3102" y="2203609"/>
            <a:ext cx="198953" cy="1989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51539" y="2671643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Epochs: 20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551539" y="3036332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Twenty full passes over the training dataset allows the model to learn complex patterns without overfitting.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93790" y="3817858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56429" y="3980498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992" y="4102060"/>
            <a:ext cx="198953" cy="19895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56429" y="4570095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Optimizer: AdamW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56429" y="4934783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AdamW is chosen for its adaptive learning rate capabilities and robust performance in deep learning tasks.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388900" y="3817858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551539" y="3980498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3102" y="4102060"/>
            <a:ext cx="198953" cy="19895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51539" y="4570095"/>
            <a:ext cx="227433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Learning Rate: 0.0001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7551539" y="4934783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 conservative learning rate prevents divergence and allows the model to converge effectively.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93790" y="5716310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956429" y="5878949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992" y="6000512"/>
            <a:ext cx="198953" cy="19895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956429" y="6468547"/>
            <a:ext cx="297668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Loss Function: Cross-Entropy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956429" y="6833235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Cross-Entropy loss is ideal for binary classification problems, measuring the performance of a classification model.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 22"/>
          <p:cNvSpPr/>
          <p:nvPr/>
        </p:nvSpPr>
        <p:spPr>
          <a:xfrm>
            <a:off x="7388900" y="5716310"/>
            <a:ext cx="6447711" cy="1751052"/>
          </a:xfrm>
          <a:prstGeom prst="roundRect">
            <a:avLst>
              <a:gd name="adj" fmla="val 7578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30" name="Shape 23"/>
          <p:cNvSpPr/>
          <p:nvPr/>
        </p:nvSpPr>
        <p:spPr>
          <a:xfrm>
            <a:off x="7551539" y="5878949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C8337"/>
          </a:solidFill>
          <a:ln/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3102" y="6000512"/>
            <a:ext cx="198953" cy="198953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51539" y="6468547"/>
            <a:ext cx="281535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Time: ~12-14 Hours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25"/>
          <p:cNvSpPr/>
          <p:nvPr/>
        </p:nvSpPr>
        <p:spPr>
          <a:xfrm>
            <a:off x="7551539" y="6833235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total training duration reflects the complexity of the model and the size of the dataset.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8EB9992-F0FA-44A0-A7AE-B438EFFAC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6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6993" y="597694"/>
            <a:ext cx="7052786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System Used: Powering the Detection</a:t>
            </a:r>
            <a:endParaRPr kumimoji="0" lang="en-US" sz="3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6993" y="1345049"/>
            <a:ext cx="7730014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development and training environment is built on a robust hardware and software stack, ensuring efficient model development and deployment.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06993" y="2205395"/>
            <a:ext cx="27342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Hardware Specifications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6993" y="2669977"/>
            <a:ext cx="366795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GPU: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NVIDIA RTX 3090 (24GB VRAM)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6993" y="2985016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RAM: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32GB DDR4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06993" y="3683795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Storage: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Approximately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54GB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total for models and datasets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" y="4257318"/>
            <a:ext cx="2934295" cy="293429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776668" y="2205395"/>
            <a:ext cx="25356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Software Environment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776668" y="2669977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Programming Language: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Python 3.12, the latest stable version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776668" y="3243501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Framework: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PyTorch 2.6.0, for flexible and efficient tensor computation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776668" y="3817025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Operating System: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Windows 11, providing a familiar and powerful development platform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68" y="4515803"/>
            <a:ext cx="2934295" cy="2934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7A3C6C-9B07-4D7B-B8C5-2151342F0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6" name="Text 4">
            <a:extLst>
              <a:ext uri="{FF2B5EF4-FFF2-40B4-BE49-F238E27FC236}">
                <a16:creationId xmlns:a16="http://schemas.microsoft.com/office/drawing/2014/main" id="{CBE1F21D-F9E1-42BF-8A5D-28D97FAB9326}"/>
              </a:ext>
            </a:extLst>
          </p:cNvPr>
          <p:cNvSpPr/>
          <p:nvPr/>
        </p:nvSpPr>
        <p:spPr>
          <a:xfrm>
            <a:off x="706993" y="3311318"/>
            <a:ext cx="36679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CPU: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Intel i9 10850K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22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143"/>
            <a:ext cx="788812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Challenges &amp; Solutions: Overcoming Obstacles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7580" y="1514713"/>
            <a:ext cx="15240" cy="5955625"/>
          </a:xfrm>
          <a:prstGeom prst="roundRect">
            <a:avLst>
              <a:gd name="adj" fmla="val 87069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722388" y="1672947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7149346" y="1460069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04650" y="154239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083844" y="1542336"/>
            <a:ext cx="249424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Image Size Optimization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1907024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Determining the optimal input image size for artifact preservation and computational efficiency.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2466856"/>
            <a:ext cx="5784294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Extensively tested various input sizes (32×32, 128×128, 380×380). Identified that 32x32 was too small to capture crucial AI artifacts, leading to the selection of 380x380 for balanced performance.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65814" y="2557463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7149346" y="2344950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04650" y="242691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52316" y="2426851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Corrupted Images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052316" y="2791539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Handling corrupted or malformed image files within large datasets.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52316" y="3115628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Implemented robust error handling mechanisms in the data loading pipeline to automatically skip corrupted files without interrupting training.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722388" y="3627120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7149346" y="3435540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04650" y="349656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66617" y="349650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GPU Memory Limits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3861197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Managing and optimizing GPU memory usage, especially with high-resolution inputs and complex models.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93790" y="4421029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Strategically adjusted batch sizes, reducing GPU memory consumption by approximately 50% without significant performance degradation.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465814" y="4486275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7149346" y="4288918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204650" y="435572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052316" y="4355663"/>
            <a:ext cx="22393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Interruptions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052316" y="4720352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Ensuring resilience against unexpected training interruptions or system failures.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052316" y="5280184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Integrated a checkpoint resume capability, allowing training to seamlessly continue from the last saved state.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722388" y="5345549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29" name="Shape 27"/>
          <p:cNvSpPr/>
          <p:nvPr/>
        </p:nvSpPr>
        <p:spPr>
          <a:xfrm>
            <a:off x="7149346" y="5145995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204650" y="5214997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933230" y="5214938"/>
            <a:ext cx="264485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Windows Multiprocessing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93790" y="5579626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Addressing performance bottlenecks related to multiprocessing in a Windows environment.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93790" y="6139458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Optimized DataLoader worker configurations specifically for Windows, enhancing data loading efficiency.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465814" y="6204823"/>
            <a:ext cx="442198" cy="15240"/>
          </a:xfrm>
          <a:prstGeom prst="roundRect">
            <a:avLst>
              <a:gd name="adj" fmla="val 870696"/>
            </a:avLst>
          </a:prstGeom>
          <a:solidFill>
            <a:srgbClr val="FC8337"/>
          </a:solidFill>
          <a:ln/>
        </p:spPr>
      </p:sp>
      <p:sp>
        <p:nvSpPr>
          <p:cNvPr id="35" name="Shape 33"/>
          <p:cNvSpPr/>
          <p:nvPr/>
        </p:nvSpPr>
        <p:spPr>
          <a:xfrm>
            <a:off x="7149346" y="6046589"/>
            <a:ext cx="331708" cy="331708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04650" y="613945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052316" y="6074212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JPEG Compression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8052316" y="6438900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Challenge: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Assessing the model's robustness to varying levels of JPEG compression, a common image manipulation.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052316" y="6998732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 Conducted thorough robustness testing against different JPEG quality settings (e.g., Q=70), documenting the observed accuracy drop to quantify limitations.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1F5D173-4903-4339-9E7D-BB5DA797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1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2954"/>
            <a:ext cx="74653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Understanding Key Performance Metrics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8662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To comprehensively evaluate our model's effectiveness, we analyze a suite of standard classification metrics.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019300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75360" y="220087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True Positive (TP)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975360" y="2544128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Correctly identified as AI when it is, in fact, AI.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394496" y="2019300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76066" y="220087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True Negative (TN)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76066" y="2544128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Correctly identified as Real when it is, in fact, Real.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3790" y="3138488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75360" y="33200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Positive (FP)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75360" y="3663315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Incorrectly flagged as AI when it is actually Real (Type I error).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394496" y="3138488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76066" y="33200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Negative (FN)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76066" y="3663315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Missed AI, incorrectly classified as Real (Type II error).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4257675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75360" y="443924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Accuracy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75360" y="4782503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(TP + TN) / Total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Overall correctness of the model.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394496" y="4257675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76066" y="443924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Precision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76066" y="4782503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TP / (TP + FP)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Proportion of positive identifications that were actually correct.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93790" y="5376863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75360" y="555843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Recall (TPR)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75360" y="5901690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TP / (TP + FN)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Proportion of actual positives that were correctly identified.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394496" y="5376863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576066" y="555843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Specificity (TNR)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76066" y="5901690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TN / (TN + FP)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Proportion of actual negatives that were correctly identified.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93790" y="6496050"/>
            <a:ext cx="6441996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975360" y="66776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F1 Score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75360" y="7020878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2 × (Precision × Recall) / (Precision + Recall)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Harmonic mean of Precision and Recall.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394496" y="6496050"/>
            <a:ext cx="6442115" cy="960477"/>
          </a:xfrm>
          <a:prstGeom prst="roundRect">
            <a:avLst>
              <a:gd name="adj" fmla="val 14878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576066" y="66776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AUC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576066" y="7020878"/>
            <a:ext cx="60789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Area Under ROC Curve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: Measures the model's ability to distinguish between classes.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E6F5B3D-4C82-437E-BEC5-97369533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0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060"/>
            <a:ext cx="1299579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Confusion Matrix Results: Test Dataset Performance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77365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confusion matrix provides a detailed breakdown of our model's classification performance on a test set of 11,665 images, illustrating its ability to correctly identify both AI and real images.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17019"/>
            <a:ext cx="5635347" cy="269319"/>
          </a:xfrm>
          <a:prstGeom prst="roundRect">
            <a:avLst>
              <a:gd name="adj" fmla="val 7201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817019"/>
            <a:ext cx="5635347" cy="269319"/>
          </a:xfrm>
          <a:prstGeom prst="roundRect">
            <a:avLst>
              <a:gd name="adj" fmla="val 72010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6590705" y="2817019"/>
            <a:ext cx="58983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5517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3555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True Positives (TP)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3821311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Images correctly identified as AI-generated.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49860" y="2817019"/>
            <a:ext cx="5598914" cy="269319"/>
          </a:xfrm>
          <a:prstGeom prst="roundRect">
            <a:avLst>
              <a:gd name="adj" fmla="val 7201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49860" y="2817019"/>
            <a:ext cx="5598914" cy="269319"/>
          </a:xfrm>
          <a:prstGeom prst="roundRect">
            <a:avLst>
              <a:gd name="adj" fmla="val 72010"/>
            </a:avLst>
          </a:prstGeom>
          <a:solidFill>
            <a:srgbClr val="FC8337"/>
          </a:solidFill>
          <a:ln/>
        </p:spPr>
      </p:sp>
      <p:sp>
        <p:nvSpPr>
          <p:cNvPr id="11" name="Text 9"/>
          <p:cNvSpPr/>
          <p:nvPr/>
        </p:nvSpPr>
        <p:spPr>
          <a:xfrm>
            <a:off x="13210342" y="2817019"/>
            <a:ext cx="62626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5691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449860" y="33555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True Negatives (TN)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449860" y="3821311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Images correctly identified as real.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93790" y="4704636"/>
            <a:ext cx="5704761" cy="269319"/>
          </a:xfrm>
          <a:prstGeom prst="roundRect">
            <a:avLst>
              <a:gd name="adj" fmla="val 7201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93790" y="4704636"/>
            <a:ext cx="5704761" cy="269319"/>
          </a:xfrm>
          <a:prstGeom prst="roundRect">
            <a:avLst>
              <a:gd name="adj" fmla="val 72010"/>
            </a:avLst>
          </a:prstGeom>
          <a:solidFill>
            <a:srgbClr val="FC8337"/>
          </a:solidFill>
          <a:ln/>
        </p:spPr>
      </p:sp>
      <p:sp>
        <p:nvSpPr>
          <p:cNvPr id="16" name="Text 14"/>
          <p:cNvSpPr/>
          <p:nvPr/>
        </p:nvSpPr>
        <p:spPr>
          <a:xfrm>
            <a:off x="6660118" y="4704636"/>
            <a:ext cx="52042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309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93790" y="524315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Positives (FP)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5708928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Real images incorrectly classified as AI-generated.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49860" y="4704636"/>
            <a:ext cx="5764530" cy="269319"/>
          </a:xfrm>
          <a:prstGeom prst="roundRect">
            <a:avLst>
              <a:gd name="adj" fmla="val 7201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49860" y="4704636"/>
            <a:ext cx="5764530" cy="269319"/>
          </a:xfrm>
          <a:prstGeom prst="roundRect">
            <a:avLst>
              <a:gd name="adj" fmla="val 72010"/>
            </a:avLst>
          </a:prstGeom>
          <a:solidFill>
            <a:srgbClr val="FC8337"/>
          </a:solidFill>
          <a:ln/>
        </p:spPr>
      </p:sp>
      <p:sp>
        <p:nvSpPr>
          <p:cNvPr id="21" name="Text 19"/>
          <p:cNvSpPr/>
          <p:nvPr/>
        </p:nvSpPr>
        <p:spPr>
          <a:xfrm>
            <a:off x="13375958" y="4704636"/>
            <a:ext cx="460653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148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49860" y="524315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Negatives (FN)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49860" y="5708928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AI-generated images incorrectly classified as real.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93790" y="6296144"/>
            <a:ext cx="13042821" cy="1260277"/>
          </a:xfrm>
          <a:prstGeom prst="roundRect">
            <a:avLst>
              <a:gd name="adj" fmla="val 15389"/>
            </a:avLst>
          </a:prstGeom>
          <a:solidFill>
            <a:srgbClr val="4B1E01"/>
          </a:solidFill>
          <a:ln/>
        </p:spPr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6620708"/>
            <a:ext cx="269319" cy="215384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493877" y="6565344"/>
            <a:ext cx="1212734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With a total of 11,665 test images, these results demonstrate the model's strong performance with a relatively low number of misclassifications.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5883397-C6C7-48F5-B800-06615F88E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4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11064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Introduction: The Rise of AI-Edited Images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48721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2828806" y="196768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46177"/>
            <a:ext cx="3555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Widespread Image Sharing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Images are shared daily across social media platforms like Facebook, Instagram, and WhatsApp.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148721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6905244" y="186094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Easy AI Editing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23659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tools allow anyone to edit or generate images in seconds, increasing fake content.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148721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18" name="Text 16"/>
          <p:cNvSpPr/>
          <p:nvPr/>
        </p:nvSpPr>
        <p:spPr>
          <a:xfrm>
            <a:off x="11665505" y="196768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746177"/>
            <a:ext cx="2957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Human Detection Fails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23659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AI edits appear real to the human eye, making manual detection difficult.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81995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3610100" y="52298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Eroding Digital Trust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proliferation of fake images is causing a decline in trust for online content.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81995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29775" y="52005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10496371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9450"/>
            <a:ext cx="3550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Automated Detection Need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checks are insufficient; automated systems are crucial for detection.</a:t>
            </a:r>
            <a:endParaRPr lang="en-US" sz="17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D77AC12-C54D-4B5E-913F-63E4C8B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3968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Performance Results: Comprehensive Evaluation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689610"/>
            <a:ext cx="1383672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Our model demonstrates exceptional performance across a range of critical metrics, affirming its reliability in detecting AI-generated content.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35910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524255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" name="Shape 4"/>
          <p:cNvSpPr/>
          <p:nvPr/>
        </p:nvSpPr>
        <p:spPr>
          <a:xfrm>
            <a:off x="612599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" name="Shape 5"/>
          <p:cNvSpPr/>
          <p:nvPr/>
        </p:nvSpPr>
        <p:spPr>
          <a:xfrm>
            <a:off x="700943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" name="Shape 6"/>
          <p:cNvSpPr/>
          <p:nvPr/>
        </p:nvSpPr>
        <p:spPr>
          <a:xfrm>
            <a:off x="78928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" name="Shape 7"/>
          <p:cNvSpPr/>
          <p:nvPr/>
        </p:nvSpPr>
        <p:spPr>
          <a:xfrm>
            <a:off x="877632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" name="Shape 8"/>
          <p:cNvSpPr/>
          <p:nvPr/>
        </p:nvSpPr>
        <p:spPr>
          <a:xfrm>
            <a:off x="965977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054321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142665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231010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35910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" name="Shape 13"/>
          <p:cNvSpPr/>
          <p:nvPr/>
        </p:nvSpPr>
        <p:spPr>
          <a:xfrm>
            <a:off x="524255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" name="Shape 14"/>
          <p:cNvSpPr/>
          <p:nvPr/>
        </p:nvSpPr>
        <p:spPr>
          <a:xfrm>
            <a:off x="612599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700943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" name="Shape 16"/>
          <p:cNvSpPr/>
          <p:nvPr/>
        </p:nvSpPr>
        <p:spPr>
          <a:xfrm>
            <a:off x="78928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" name="Shape 17"/>
          <p:cNvSpPr/>
          <p:nvPr/>
        </p:nvSpPr>
        <p:spPr>
          <a:xfrm>
            <a:off x="877632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" name="Shape 18"/>
          <p:cNvSpPr/>
          <p:nvPr/>
        </p:nvSpPr>
        <p:spPr>
          <a:xfrm>
            <a:off x="965977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" name="Shape 19"/>
          <p:cNvSpPr/>
          <p:nvPr/>
        </p:nvSpPr>
        <p:spPr>
          <a:xfrm>
            <a:off x="1054321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" name="Shape 20"/>
          <p:cNvSpPr/>
          <p:nvPr/>
        </p:nvSpPr>
        <p:spPr>
          <a:xfrm>
            <a:off x="1142665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1231010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" name="Shape 22"/>
          <p:cNvSpPr/>
          <p:nvPr/>
        </p:nvSpPr>
        <p:spPr>
          <a:xfrm>
            <a:off x="435910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" name="Shape 23"/>
          <p:cNvSpPr/>
          <p:nvPr/>
        </p:nvSpPr>
        <p:spPr>
          <a:xfrm>
            <a:off x="524255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" name="Shape 24"/>
          <p:cNvSpPr/>
          <p:nvPr/>
        </p:nvSpPr>
        <p:spPr>
          <a:xfrm>
            <a:off x="612599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" name="Shape 25"/>
          <p:cNvSpPr/>
          <p:nvPr/>
        </p:nvSpPr>
        <p:spPr>
          <a:xfrm>
            <a:off x="700943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" name="Shape 26"/>
          <p:cNvSpPr/>
          <p:nvPr/>
        </p:nvSpPr>
        <p:spPr>
          <a:xfrm>
            <a:off x="78928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" name="Shape 27"/>
          <p:cNvSpPr/>
          <p:nvPr/>
        </p:nvSpPr>
        <p:spPr>
          <a:xfrm>
            <a:off x="877632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" name="Shape 28"/>
          <p:cNvSpPr/>
          <p:nvPr/>
        </p:nvSpPr>
        <p:spPr>
          <a:xfrm>
            <a:off x="965977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" name="Shape 29"/>
          <p:cNvSpPr/>
          <p:nvPr/>
        </p:nvSpPr>
        <p:spPr>
          <a:xfrm>
            <a:off x="1054321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" name="Shape 30"/>
          <p:cNvSpPr/>
          <p:nvPr/>
        </p:nvSpPr>
        <p:spPr>
          <a:xfrm>
            <a:off x="1142665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" name="Shape 31"/>
          <p:cNvSpPr/>
          <p:nvPr/>
        </p:nvSpPr>
        <p:spPr>
          <a:xfrm>
            <a:off x="1231010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" name="Shape 32"/>
          <p:cNvSpPr/>
          <p:nvPr/>
        </p:nvSpPr>
        <p:spPr>
          <a:xfrm>
            <a:off x="435910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" name="Shape 33"/>
          <p:cNvSpPr/>
          <p:nvPr/>
        </p:nvSpPr>
        <p:spPr>
          <a:xfrm>
            <a:off x="524255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" name="Shape 34"/>
          <p:cNvSpPr/>
          <p:nvPr/>
        </p:nvSpPr>
        <p:spPr>
          <a:xfrm>
            <a:off x="612599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" name="Shape 35"/>
          <p:cNvSpPr/>
          <p:nvPr/>
        </p:nvSpPr>
        <p:spPr>
          <a:xfrm>
            <a:off x="700943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" name="Shape 36"/>
          <p:cNvSpPr/>
          <p:nvPr/>
        </p:nvSpPr>
        <p:spPr>
          <a:xfrm>
            <a:off x="78928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" name="Shape 37"/>
          <p:cNvSpPr/>
          <p:nvPr/>
        </p:nvSpPr>
        <p:spPr>
          <a:xfrm>
            <a:off x="877632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" name="Shape 38"/>
          <p:cNvSpPr/>
          <p:nvPr/>
        </p:nvSpPr>
        <p:spPr>
          <a:xfrm>
            <a:off x="965977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" name="Shape 39"/>
          <p:cNvSpPr/>
          <p:nvPr/>
        </p:nvSpPr>
        <p:spPr>
          <a:xfrm>
            <a:off x="1054321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" name="Shape 40"/>
          <p:cNvSpPr/>
          <p:nvPr/>
        </p:nvSpPr>
        <p:spPr>
          <a:xfrm>
            <a:off x="1142665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" name="Shape 41"/>
          <p:cNvSpPr/>
          <p:nvPr/>
        </p:nvSpPr>
        <p:spPr>
          <a:xfrm>
            <a:off x="1231010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" name="Shape 42"/>
          <p:cNvSpPr/>
          <p:nvPr/>
        </p:nvSpPr>
        <p:spPr>
          <a:xfrm>
            <a:off x="435910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" name="Shape 43"/>
          <p:cNvSpPr/>
          <p:nvPr/>
        </p:nvSpPr>
        <p:spPr>
          <a:xfrm>
            <a:off x="524255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" name="Shape 44"/>
          <p:cNvSpPr/>
          <p:nvPr/>
        </p:nvSpPr>
        <p:spPr>
          <a:xfrm>
            <a:off x="612599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" name="Shape 45"/>
          <p:cNvSpPr/>
          <p:nvPr/>
        </p:nvSpPr>
        <p:spPr>
          <a:xfrm>
            <a:off x="700943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" name="Shape 46"/>
          <p:cNvSpPr/>
          <p:nvPr/>
        </p:nvSpPr>
        <p:spPr>
          <a:xfrm>
            <a:off x="78928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" name="Shape 47"/>
          <p:cNvSpPr/>
          <p:nvPr/>
        </p:nvSpPr>
        <p:spPr>
          <a:xfrm>
            <a:off x="877632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" name="Shape 48"/>
          <p:cNvSpPr/>
          <p:nvPr/>
        </p:nvSpPr>
        <p:spPr>
          <a:xfrm>
            <a:off x="965977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" name="Shape 49"/>
          <p:cNvSpPr/>
          <p:nvPr/>
        </p:nvSpPr>
        <p:spPr>
          <a:xfrm>
            <a:off x="1054321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2" name="Shape 50"/>
          <p:cNvSpPr/>
          <p:nvPr/>
        </p:nvSpPr>
        <p:spPr>
          <a:xfrm>
            <a:off x="1142665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3" name="Shape 51"/>
          <p:cNvSpPr/>
          <p:nvPr/>
        </p:nvSpPr>
        <p:spPr>
          <a:xfrm>
            <a:off x="1231010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4" name="Shape 52"/>
          <p:cNvSpPr/>
          <p:nvPr/>
        </p:nvSpPr>
        <p:spPr>
          <a:xfrm>
            <a:off x="435910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5" name="Shape 53"/>
          <p:cNvSpPr/>
          <p:nvPr/>
        </p:nvSpPr>
        <p:spPr>
          <a:xfrm>
            <a:off x="524255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6" name="Shape 54"/>
          <p:cNvSpPr/>
          <p:nvPr/>
        </p:nvSpPr>
        <p:spPr>
          <a:xfrm>
            <a:off x="612599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7" name="Shape 55"/>
          <p:cNvSpPr/>
          <p:nvPr/>
        </p:nvSpPr>
        <p:spPr>
          <a:xfrm>
            <a:off x="700943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8" name="Shape 56"/>
          <p:cNvSpPr/>
          <p:nvPr/>
        </p:nvSpPr>
        <p:spPr>
          <a:xfrm>
            <a:off x="78928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9" name="Shape 57"/>
          <p:cNvSpPr/>
          <p:nvPr/>
        </p:nvSpPr>
        <p:spPr>
          <a:xfrm>
            <a:off x="877632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0" name="Shape 58"/>
          <p:cNvSpPr/>
          <p:nvPr/>
        </p:nvSpPr>
        <p:spPr>
          <a:xfrm>
            <a:off x="965977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" name="Shape 59"/>
          <p:cNvSpPr/>
          <p:nvPr/>
        </p:nvSpPr>
        <p:spPr>
          <a:xfrm>
            <a:off x="1054321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" name="Shape 60"/>
          <p:cNvSpPr/>
          <p:nvPr/>
        </p:nvSpPr>
        <p:spPr>
          <a:xfrm>
            <a:off x="1142665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" name="Shape 61"/>
          <p:cNvSpPr/>
          <p:nvPr/>
        </p:nvSpPr>
        <p:spPr>
          <a:xfrm>
            <a:off x="1231010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" name="Shape 62"/>
          <p:cNvSpPr/>
          <p:nvPr/>
        </p:nvSpPr>
        <p:spPr>
          <a:xfrm>
            <a:off x="435910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" name="Shape 63"/>
          <p:cNvSpPr/>
          <p:nvPr/>
        </p:nvSpPr>
        <p:spPr>
          <a:xfrm>
            <a:off x="524255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" name="Shape 64"/>
          <p:cNvSpPr/>
          <p:nvPr/>
        </p:nvSpPr>
        <p:spPr>
          <a:xfrm>
            <a:off x="612599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" name="Shape 65"/>
          <p:cNvSpPr/>
          <p:nvPr/>
        </p:nvSpPr>
        <p:spPr>
          <a:xfrm>
            <a:off x="700943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" name="Shape 66"/>
          <p:cNvSpPr/>
          <p:nvPr/>
        </p:nvSpPr>
        <p:spPr>
          <a:xfrm>
            <a:off x="78928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" name="Shape 67"/>
          <p:cNvSpPr/>
          <p:nvPr/>
        </p:nvSpPr>
        <p:spPr>
          <a:xfrm>
            <a:off x="877632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" name="Shape 68"/>
          <p:cNvSpPr/>
          <p:nvPr/>
        </p:nvSpPr>
        <p:spPr>
          <a:xfrm>
            <a:off x="965977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" name="Shape 69"/>
          <p:cNvSpPr/>
          <p:nvPr/>
        </p:nvSpPr>
        <p:spPr>
          <a:xfrm>
            <a:off x="1054321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2" name="Shape 70"/>
          <p:cNvSpPr/>
          <p:nvPr/>
        </p:nvSpPr>
        <p:spPr>
          <a:xfrm>
            <a:off x="1142665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3" name="Shape 71"/>
          <p:cNvSpPr/>
          <p:nvPr/>
        </p:nvSpPr>
        <p:spPr>
          <a:xfrm>
            <a:off x="1231010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4" name="Shape 72"/>
          <p:cNvSpPr/>
          <p:nvPr/>
        </p:nvSpPr>
        <p:spPr>
          <a:xfrm>
            <a:off x="435910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5" name="Shape 73"/>
          <p:cNvSpPr/>
          <p:nvPr/>
        </p:nvSpPr>
        <p:spPr>
          <a:xfrm>
            <a:off x="524255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6" name="Shape 74"/>
          <p:cNvSpPr/>
          <p:nvPr/>
        </p:nvSpPr>
        <p:spPr>
          <a:xfrm>
            <a:off x="612599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7" name="Shape 75"/>
          <p:cNvSpPr/>
          <p:nvPr/>
        </p:nvSpPr>
        <p:spPr>
          <a:xfrm>
            <a:off x="700943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8" name="Shape 76"/>
          <p:cNvSpPr/>
          <p:nvPr/>
        </p:nvSpPr>
        <p:spPr>
          <a:xfrm>
            <a:off x="78928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9" name="Shape 77"/>
          <p:cNvSpPr/>
          <p:nvPr/>
        </p:nvSpPr>
        <p:spPr>
          <a:xfrm>
            <a:off x="877632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0" name="Shape 78"/>
          <p:cNvSpPr/>
          <p:nvPr/>
        </p:nvSpPr>
        <p:spPr>
          <a:xfrm>
            <a:off x="965977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" name="Shape 79"/>
          <p:cNvSpPr/>
          <p:nvPr/>
        </p:nvSpPr>
        <p:spPr>
          <a:xfrm>
            <a:off x="1054321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2" name="Shape 80"/>
          <p:cNvSpPr/>
          <p:nvPr/>
        </p:nvSpPr>
        <p:spPr>
          <a:xfrm>
            <a:off x="1142665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" name="Shape 81"/>
          <p:cNvSpPr/>
          <p:nvPr/>
        </p:nvSpPr>
        <p:spPr>
          <a:xfrm>
            <a:off x="1231010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" name="Shape 82"/>
          <p:cNvSpPr/>
          <p:nvPr/>
        </p:nvSpPr>
        <p:spPr>
          <a:xfrm>
            <a:off x="435910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" name="Shape 83"/>
          <p:cNvSpPr/>
          <p:nvPr/>
        </p:nvSpPr>
        <p:spPr>
          <a:xfrm>
            <a:off x="524255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" name="Shape 84"/>
          <p:cNvSpPr/>
          <p:nvPr/>
        </p:nvSpPr>
        <p:spPr>
          <a:xfrm>
            <a:off x="612599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" name="Shape 85"/>
          <p:cNvSpPr/>
          <p:nvPr/>
        </p:nvSpPr>
        <p:spPr>
          <a:xfrm>
            <a:off x="700943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" name="Shape 86"/>
          <p:cNvSpPr/>
          <p:nvPr/>
        </p:nvSpPr>
        <p:spPr>
          <a:xfrm>
            <a:off x="78928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" name="Shape 87"/>
          <p:cNvSpPr/>
          <p:nvPr/>
        </p:nvSpPr>
        <p:spPr>
          <a:xfrm>
            <a:off x="877632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" name="Shape 88"/>
          <p:cNvSpPr/>
          <p:nvPr/>
        </p:nvSpPr>
        <p:spPr>
          <a:xfrm>
            <a:off x="965977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" name="Shape 89"/>
          <p:cNvSpPr/>
          <p:nvPr/>
        </p:nvSpPr>
        <p:spPr>
          <a:xfrm>
            <a:off x="1054321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" name="Shape 90"/>
          <p:cNvSpPr/>
          <p:nvPr/>
        </p:nvSpPr>
        <p:spPr>
          <a:xfrm>
            <a:off x="1142665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" name="Shape 91"/>
          <p:cNvSpPr/>
          <p:nvPr/>
        </p:nvSpPr>
        <p:spPr>
          <a:xfrm>
            <a:off x="1231010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" name="Shape 92"/>
          <p:cNvSpPr/>
          <p:nvPr/>
        </p:nvSpPr>
        <p:spPr>
          <a:xfrm>
            <a:off x="435910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" name="Shape 93"/>
          <p:cNvSpPr/>
          <p:nvPr/>
        </p:nvSpPr>
        <p:spPr>
          <a:xfrm>
            <a:off x="524255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" name="Shape 94"/>
          <p:cNvSpPr/>
          <p:nvPr/>
        </p:nvSpPr>
        <p:spPr>
          <a:xfrm>
            <a:off x="612599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" name="Shape 95"/>
          <p:cNvSpPr/>
          <p:nvPr/>
        </p:nvSpPr>
        <p:spPr>
          <a:xfrm>
            <a:off x="700943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" name="Shape 96"/>
          <p:cNvSpPr/>
          <p:nvPr/>
        </p:nvSpPr>
        <p:spPr>
          <a:xfrm>
            <a:off x="78928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" name="Shape 97"/>
          <p:cNvSpPr/>
          <p:nvPr/>
        </p:nvSpPr>
        <p:spPr>
          <a:xfrm>
            <a:off x="877632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" name="Shape 98"/>
          <p:cNvSpPr/>
          <p:nvPr/>
        </p:nvSpPr>
        <p:spPr>
          <a:xfrm>
            <a:off x="965977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" name="Shape 99"/>
          <p:cNvSpPr/>
          <p:nvPr/>
        </p:nvSpPr>
        <p:spPr>
          <a:xfrm>
            <a:off x="1054321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" name="Shape 100"/>
          <p:cNvSpPr/>
          <p:nvPr/>
        </p:nvSpPr>
        <p:spPr>
          <a:xfrm>
            <a:off x="1142665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" name="Shape 101"/>
          <p:cNvSpPr/>
          <p:nvPr/>
        </p:nvSpPr>
        <p:spPr>
          <a:xfrm>
            <a:off x="1231010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" name="Text 102"/>
          <p:cNvSpPr/>
          <p:nvPr/>
        </p:nvSpPr>
        <p:spPr>
          <a:xfrm>
            <a:off x="435910" y="1887974"/>
            <a:ext cx="83224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96.08%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ext 103"/>
          <p:cNvSpPr/>
          <p:nvPr/>
        </p:nvSpPr>
        <p:spPr>
          <a:xfrm>
            <a:off x="435910" y="2219563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Accuracy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ext 104"/>
          <p:cNvSpPr/>
          <p:nvPr/>
        </p:nvSpPr>
        <p:spPr>
          <a:xfrm>
            <a:off x="435910" y="2378869"/>
            <a:ext cx="45508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Overall correctness in classification.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Shape 105"/>
          <p:cNvSpPr/>
          <p:nvPr/>
        </p:nvSpPr>
        <p:spPr>
          <a:xfrm>
            <a:off x="503967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" name="Shape 106"/>
          <p:cNvSpPr/>
          <p:nvPr/>
        </p:nvSpPr>
        <p:spPr>
          <a:xfrm>
            <a:off x="5128022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" name="Shape 107"/>
          <p:cNvSpPr/>
          <p:nvPr/>
        </p:nvSpPr>
        <p:spPr>
          <a:xfrm>
            <a:off x="5216366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" name="Shape 108"/>
          <p:cNvSpPr/>
          <p:nvPr/>
        </p:nvSpPr>
        <p:spPr>
          <a:xfrm>
            <a:off x="5304711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" name="Shape 109"/>
          <p:cNvSpPr/>
          <p:nvPr/>
        </p:nvSpPr>
        <p:spPr>
          <a:xfrm>
            <a:off x="5393055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" name="Shape 110"/>
          <p:cNvSpPr/>
          <p:nvPr/>
        </p:nvSpPr>
        <p:spPr>
          <a:xfrm>
            <a:off x="5481399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3" name="Shape 111"/>
          <p:cNvSpPr/>
          <p:nvPr/>
        </p:nvSpPr>
        <p:spPr>
          <a:xfrm>
            <a:off x="5569744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4" name="Shape 112"/>
          <p:cNvSpPr/>
          <p:nvPr/>
        </p:nvSpPr>
        <p:spPr>
          <a:xfrm>
            <a:off x="565808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5" name="Shape 113"/>
          <p:cNvSpPr/>
          <p:nvPr/>
        </p:nvSpPr>
        <p:spPr>
          <a:xfrm>
            <a:off x="5746433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6" name="Shape 114"/>
          <p:cNvSpPr/>
          <p:nvPr/>
        </p:nvSpPr>
        <p:spPr>
          <a:xfrm>
            <a:off x="5834777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117" name="Shape 115"/>
          <p:cNvSpPr/>
          <p:nvPr/>
        </p:nvSpPr>
        <p:spPr>
          <a:xfrm>
            <a:off x="503967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8" name="Shape 116"/>
          <p:cNvSpPr/>
          <p:nvPr/>
        </p:nvSpPr>
        <p:spPr>
          <a:xfrm>
            <a:off x="5128022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9" name="Shape 117"/>
          <p:cNvSpPr/>
          <p:nvPr/>
        </p:nvSpPr>
        <p:spPr>
          <a:xfrm>
            <a:off x="5216366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0" name="Shape 118"/>
          <p:cNvSpPr/>
          <p:nvPr/>
        </p:nvSpPr>
        <p:spPr>
          <a:xfrm>
            <a:off x="5304711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1" name="Shape 119"/>
          <p:cNvSpPr/>
          <p:nvPr/>
        </p:nvSpPr>
        <p:spPr>
          <a:xfrm>
            <a:off x="5393055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2" name="Shape 120"/>
          <p:cNvSpPr/>
          <p:nvPr/>
        </p:nvSpPr>
        <p:spPr>
          <a:xfrm>
            <a:off x="5481399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3" name="Shape 121"/>
          <p:cNvSpPr/>
          <p:nvPr/>
        </p:nvSpPr>
        <p:spPr>
          <a:xfrm>
            <a:off x="5569744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4" name="Shape 122"/>
          <p:cNvSpPr/>
          <p:nvPr/>
        </p:nvSpPr>
        <p:spPr>
          <a:xfrm>
            <a:off x="565808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5" name="Shape 123"/>
          <p:cNvSpPr/>
          <p:nvPr/>
        </p:nvSpPr>
        <p:spPr>
          <a:xfrm>
            <a:off x="5746433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6" name="Shape 124"/>
          <p:cNvSpPr/>
          <p:nvPr/>
        </p:nvSpPr>
        <p:spPr>
          <a:xfrm>
            <a:off x="5834777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7" name="Shape 125"/>
          <p:cNvSpPr/>
          <p:nvPr/>
        </p:nvSpPr>
        <p:spPr>
          <a:xfrm>
            <a:off x="503967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8" name="Shape 126"/>
          <p:cNvSpPr/>
          <p:nvPr/>
        </p:nvSpPr>
        <p:spPr>
          <a:xfrm>
            <a:off x="5128022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29" name="Shape 127"/>
          <p:cNvSpPr/>
          <p:nvPr/>
        </p:nvSpPr>
        <p:spPr>
          <a:xfrm>
            <a:off x="5216366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0" name="Shape 128"/>
          <p:cNvSpPr/>
          <p:nvPr/>
        </p:nvSpPr>
        <p:spPr>
          <a:xfrm>
            <a:off x="5304711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1" name="Shape 129"/>
          <p:cNvSpPr/>
          <p:nvPr/>
        </p:nvSpPr>
        <p:spPr>
          <a:xfrm>
            <a:off x="5393055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2" name="Shape 130"/>
          <p:cNvSpPr/>
          <p:nvPr/>
        </p:nvSpPr>
        <p:spPr>
          <a:xfrm>
            <a:off x="5481399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3" name="Shape 131"/>
          <p:cNvSpPr/>
          <p:nvPr/>
        </p:nvSpPr>
        <p:spPr>
          <a:xfrm>
            <a:off x="5569744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4" name="Shape 132"/>
          <p:cNvSpPr/>
          <p:nvPr/>
        </p:nvSpPr>
        <p:spPr>
          <a:xfrm>
            <a:off x="565808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5" name="Shape 133"/>
          <p:cNvSpPr/>
          <p:nvPr/>
        </p:nvSpPr>
        <p:spPr>
          <a:xfrm>
            <a:off x="5746433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6" name="Shape 134"/>
          <p:cNvSpPr/>
          <p:nvPr/>
        </p:nvSpPr>
        <p:spPr>
          <a:xfrm>
            <a:off x="5834777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7" name="Shape 135"/>
          <p:cNvSpPr/>
          <p:nvPr/>
        </p:nvSpPr>
        <p:spPr>
          <a:xfrm>
            <a:off x="503967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8" name="Shape 136"/>
          <p:cNvSpPr/>
          <p:nvPr/>
        </p:nvSpPr>
        <p:spPr>
          <a:xfrm>
            <a:off x="5128022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39" name="Shape 137"/>
          <p:cNvSpPr/>
          <p:nvPr/>
        </p:nvSpPr>
        <p:spPr>
          <a:xfrm>
            <a:off x="5216366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0" name="Shape 138"/>
          <p:cNvSpPr/>
          <p:nvPr/>
        </p:nvSpPr>
        <p:spPr>
          <a:xfrm>
            <a:off x="5304711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1" name="Shape 139"/>
          <p:cNvSpPr/>
          <p:nvPr/>
        </p:nvSpPr>
        <p:spPr>
          <a:xfrm>
            <a:off x="5393055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2" name="Shape 140"/>
          <p:cNvSpPr/>
          <p:nvPr/>
        </p:nvSpPr>
        <p:spPr>
          <a:xfrm>
            <a:off x="5481399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3" name="Shape 141"/>
          <p:cNvSpPr/>
          <p:nvPr/>
        </p:nvSpPr>
        <p:spPr>
          <a:xfrm>
            <a:off x="5569744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4" name="Shape 142"/>
          <p:cNvSpPr/>
          <p:nvPr/>
        </p:nvSpPr>
        <p:spPr>
          <a:xfrm>
            <a:off x="565808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5" name="Shape 143"/>
          <p:cNvSpPr/>
          <p:nvPr/>
        </p:nvSpPr>
        <p:spPr>
          <a:xfrm>
            <a:off x="5746433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6" name="Shape 144"/>
          <p:cNvSpPr/>
          <p:nvPr/>
        </p:nvSpPr>
        <p:spPr>
          <a:xfrm>
            <a:off x="5834777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7" name="Shape 145"/>
          <p:cNvSpPr/>
          <p:nvPr/>
        </p:nvSpPr>
        <p:spPr>
          <a:xfrm>
            <a:off x="503967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8" name="Shape 146"/>
          <p:cNvSpPr/>
          <p:nvPr/>
        </p:nvSpPr>
        <p:spPr>
          <a:xfrm>
            <a:off x="5128022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49" name="Shape 147"/>
          <p:cNvSpPr/>
          <p:nvPr/>
        </p:nvSpPr>
        <p:spPr>
          <a:xfrm>
            <a:off x="5216366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0" name="Shape 148"/>
          <p:cNvSpPr/>
          <p:nvPr/>
        </p:nvSpPr>
        <p:spPr>
          <a:xfrm>
            <a:off x="5304711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1" name="Shape 149"/>
          <p:cNvSpPr/>
          <p:nvPr/>
        </p:nvSpPr>
        <p:spPr>
          <a:xfrm>
            <a:off x="5393055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2" name="Shape 150"/>
          <p:cNvSpPr/>
          <p:nvPr/>
        </p:nvSpPr>
        <p:spPr>
          <a:xfrm>
            <a:off x="5481399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3" name="Shape 151"/>
          <p:cNvSpPr/>
          <p:nvPr/>
        </p:nvSpPr>
        <p:spPr>
          <a:xfrm>
            <a:off x="5569744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4" name="Shape 152"/>
          <p:cNvSpPr/>
          <p:nvPr/>
        </p:nvSpPr>
        <p:spPr>
          <a:xfrm>
            <a:off x="565808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5" name="Shape 153"/>
          <p:cNvSpPr/>
          <p:nvPr/>
        </p:nvSpPr>
        <p:spPr>
          <a:xfrm>
            <a:off x="5746433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6" name="Shape 154"/>
          <p:cNvSpPr/>
          <p:nvPr/>
        </p:nvSpPr>
        <p:spPr>
          <a:xfrm>
            <a:off x="5834777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7" name="Shape 155"/>
          <p:cNvSpPr/>
          <p:nvPr/>
        </p:nvSpPr>
        <p:spPr>
          <a:xfrm>
            <a:off x="503967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8" name="Shape 156"/>
          <p:cNvSpPr/>
          <p:nvPr/>
        </p:nvSpPr>
        <p:spPr>
          <a:xfrm>
            <a:off x="5128022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59" name="Shape 157"/>
          <p:cNvSpPr/>
          <p:nvPr/>
        </p:nvSpPr>
        <p:spPr>
          <a:xfrm>
            <a:off x="5216366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0" name="Shape 158"/>
          <p:cNvSpPr/>
          <p:nvPr/>
        </p:nvSpPr>
        <p:spPr>
          <a:xfrm>
            <a:off x="5304711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1" name="Shape 159"/>
          <p:cNvSpPr/>
          <p:nvPr/>
        </p:nvSpPr>
        <p:spPr>
          <a:xfrm>
            <a:off x="5393055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2" name="Shape 160"/>
          <p:cNvSpPr/>
          <p:nvPr/>
        </p:nvSpPr>
        <p:spPr>
          <a:xfrm>
            <a:off x="5481399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3" name="Shape 161"/>
          <p:cNvSpPr/>
          <p:nvPr/>
        </p:nvSpPr>
        <p:spPr>
          <a:xfrm>
            <a:off x="5569744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4" name="Shape 162"/>
          <p:cNvSpPr/>
          <p:nvPr/>
        </p:nvSpPr>
        <p:spPr>
          <a:xfrm>
            <a:off x="565808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5" name="Shape 163"/>
          <p:cNvSpPr/>
          <p:nvPr/>
        </p:nvSpPr>
        <p:spPr>
          <a:xfrm>
            <a:off x="5746433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6" name="Shape 164"/>
          <p:cNvSpPr/>
          <p:nvPr/>
        </p:nvSpPr>
        <p:spPr>
          <a:xfrm>
            <a:off x="5834777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7" name="Shape 165"/>
          <p:cNvSpPr/>
          <p:nvPr/>
        </p:nvSpPr>
        <p:spPr>
          <a:xfrm>
            <a:off x="503967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8" name="Shape 166"/>
          <p:cNvSpPr/>
          <p:nvPr/>
        </p:nvSpPr>
        <p:spPr>
          <a:xfrm>
            <a:off x="5128022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69" name="Shape 167"/>
          <p:cNvSpPr/>
          <p:nvPr/>
        </p:nvSpPr>
        <p:spPr>
          <a:xfrm>
            <a:off x="5216366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0" name="Shape 168"/>
          <p:cNvSpPr/>
          <p:nvPr/>
        </p:nvSpPr>
        <p:spPr>
          <a:xfrm>
            <a:off x="5304711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1" name="Shape 169"/>
          <p:cNvSpPr/>
          <p:nvPr/>
        </p:nvSpPr>
        <p:spPr>
          <a:xfrm>
            <a:off x="5393055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2" name="Shape 170"/>
          <p:cNvSpPr/>
          <p:nvPr/>
        </p:nvSpPr>
        <p:spPr>
          <a:xfrm>
            <a:off x="5481399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3" name="Shape 171"/>
          <p:cNvSpPr/>
          <p:nvPr/>
        </p:nvSpPr>
        <p:spPr>
          <a:xfrm>
            <a:off x="5569744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4" name="Shape 172"/>
          <p:cNvSpPr/>
          <p:nvPr/>
        </p:nvSpPr>
        <p:spPr>
          <a:xfrm>
            <a:off x="565808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5" name="Shape 173"/>
          <p:cNvSpPr/>
          <p:nvPr/>
        </p:nvSpPr>
        <p:spPr>
          <a:xfrm>
            <a:off x="5746433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6" name="Shape 174"/>
          <p:cNvSpPr/>
          <p:nvPr/>
        </p:nvSpPr>
        <p:spPr>
          <a:xfrm>
            <a:off x="5834777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7" name="Shape 175"/>
          <p:cNvSpPr/>
          <p:nvPr/>
        </p:nvSpPr>
        <p:spPr>
          <a:xfrm>
            <a:off x="503967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8" name="Shape 176"/>
          <p:cNvSpPr/>
          <p:nvPr/>
        </p:nvSpPr>
        <p:spPr>
          <a:xfrm>
            <a:off x="5128022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79" name="Shape 177"/>
          <p:cNvSpPr/>
          <p:nvPr/>
        </p:nvSpPr>
        <p:spPr>
          <a:xfrm>
            <a:off x="5216366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0" name="Shape 178"/>
          <p:cNvSpPr/>
          <p:nvPr/>
        </p:nvSpPr>
        <p:spPr>
          <a:xfrm>
            <a:off x="5304711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1" name="Shape 179"/>
          <p:cNvSpPr/>
          <p:nvPr/>
        </p:nvSpPr>
        <p:spPr>
          <a:xfrm>
            <a:off x="5393055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2" name="Shape 180"/>
          <p:cNvSpPr/>
          <p:nvPr/>
        </p:nvSpPr>
        <p:spPr>
          <a:xfrm>
            <a:off x="5481399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3" name="Shape 181"/>
          <p:cNvSpPr/>
          <p:nvPr/>
        </p:nvSpPr>
        <p:spPr>
          <a:xfrm>
            <a:off x="5569744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4" name="Shape 182"/>
          <p:cNvSpPr/>
          <p:nvPr/>
        </p:nvSpPr>
        <p:spPr>
          <a:xfrm>
            <a:off x="565808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5" name="Shape 183"/>
          <p:cNvSpPr/>
          <p:nvPr/>
        </p:nvSpPr>
        <p:spPr>
          <a:xfrm>
            <a:off x="5746433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6" name="Shape 184"/>
          <p:cNvSpPr/>
          <p:nvPr/>
        </p:nvSpPr>
        <p:spPr>
          <a:xfrm>
            <a:off x="5834777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7" name="Shape 185"/>
          <p:cNvSpPr/>
          <p:nvPr/>
        </p:nvSpPr>
        <p:spPr>
          <a:xfrm>
            <a:off x="503967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8" name="Shape 186"/>
          <p:cNvSpPr/>
          <p:nvPr/>
        </p:nvSpPr>
        <p:spPr>
          <a:xfrm>
            <a:off x="5128022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89" name="Shape 187"/>
          <p:cNvSpPr/>
          <p:nvPr/>
        </p:nvSpPr>
        <p:spPr>
          <a:xfrm>
            <a:off x="5216366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0" name="Shape 188"/>
          <p:cNvSpPr/>
          <p:nvPr/>
        </p:nvSpPr>
        <p:spPr>
          <a:xfrm>
            <a:off x="5304711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1" name="Shape 189"/>
          <p:cNvSpPr/>
          <p:nvPr/>
        </p:nvSpPr>
        <p:spPr>
          <a:xfrm>
            <a:off x="5393055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2" name="Shape 190"/>
          <p:cNvSpPr/>
          <p:nvPr/>
        </p:nvSpPr>
        <p:spPr>
          <a:xfrm>
            <a:off x="5481399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3" name="Shape 191"/>
          <p:cNvSpPr/>
          <p:nvPr/>
        </p:nvSpPr>
        <p:spPr>
          <a:xfrm>
            <a:off x="5569744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4" name="Shape 192"/>
          <p:cNvSpPr/>
          <p:nvPr/>
        </p:nvSpPr>
        <p:spPr>
          <a:xfrm>
            <a:off x="565808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5" name="Shape 193"/>
          <p:cNvSpPr/>
          <p:nvPr/>
        </p:nvSpPr>
        <p:spPr>
          <a:xfrm>
            <a:off x="5746433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6" name="Shape 194"/>
          <p:cNvSpPr/>
          <p:nvPr/>
        </p:nvSpPr>
        <p:spPr>
          <a:xfrm>
            <a:off x="5834777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7" name="Shape 195"/>
          <p:cNvSpPr/>
          <p:nvPr/>
        </p:nvSpPr>
        <p:spPr>
          <a:xfrm>
            <a:off x="503967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8" name="Shape 196"/>
          <p:cNvSpPr/>
          <p:nvPr/>
        </p:nvSpPr>
        <p:spPr>
          <a:xfrm>
            <a:off x="5128022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99" name="Shape 197"/>
          <p:cNvSpPr/>
          <p:nvPr/>
        </p:nvSpPr>
        <p:spPr>
          <a:xfrm>
            <a:off x="5216366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0" name="Shape 198"/>
          <p:cNvSpPr/>
          <p:nvPr/>
        </p:nvSpPr>
        <p:spPr>
          <a:xfrm>
            <a:off x="5304711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1" name="Shape 199"/>
          <p:cNvSpPr/>
          <p:nvPr/>
        </p:nvSpPr>
        <p:spPr>
          <a:xfrm>
            <a:off x="5393055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2" name="Shape 200"/>
          <p:cNvSpPr/>
          <p:nvPr/>
        </p:nvSpPr>
        <p:spPr>
          <a:xfrm>
            <a:off x="5481399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3" name="Shape 201"/>
          <p:cNvSpPr/>
          <p:nvPr/>
        </p:nvSpPr>
        <p:spPr>
          <a:xfrm>
            <a:off x="5569744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4" name="Shape 202"/>
          <p:cNvSpPr/>
          <p:nvPr/>
        </p:nvSpPr>
        <p:spPr>
          <a:xfrm>
            <a:off x="565808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5" name="Shape 203"/>
          <p:cNvSpPr/>
          <p:nvPr/>
        </p:nvSpPr>
        <p:spPr>
          <a:xfrm>
            <a:off x="5746433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6" name="Shape 204"/>
          <p:cNvSpPr/>
          <p:nvPr/>
        </p:nvSpPr>
        <p:spPr>
          <a:xfrm>
            <a:off x="5834777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07" name="Text 205"/>
          <p:cNvSpPr/>
          <p:nvPr/>
        </p:nvSpPr>
        <p:spPr>
          <a:xfrm>
            <a:off x="5039678" y="1887974"/>
            <a:ext cx="80283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94.70%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Text 206"/>
          <p:cNvSpPr/>
          <p:nvPr/>
        </p:nvSpPr>
        <p:spPr>
          <a:xfrm>
            <a:off x="5039678" y="2219563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Precision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Text 207"/>
          <p:cNvSpPr/>
          <p:nvPr/>
        </p:nvSpPr>
        <p:spPr>
          <a:xfrm>
            <a:off x="5039678" y="2378869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Accuracy of positive predictions.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Shape 208"/>
          <p:cNvSpPr/>
          <p:nvPr/>
        </p:nvSpPr>
        <p:spPr>
          <a:xfrm>
            <a:off x="9682639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1" name="Shape 209"/>
          <p:cNvSpPr/>
          <p:nvPr/>
        </p:nvSpPr>
        <p:spPr>
          <a:xfrm>
            <a:off x="9770983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2" name="Shape 210"/>
          <p:cNvSpPr/>
          <p:nvPr/>
        </p:nvSpPr>
        <p:spPr>
          <a:xfrm>
            <a:off x="985932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3" name="Shape 211"/>
          <p:cNvSpPr/>
          <p:nvPr/>
        </p:nvSpPr>
        <p:spPr>
          <a:xfrm>
            <a:off x="9947672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4" name="Shape 212"/>
          <p:cNvSpPr/>
          <p:nvPr/>
        </p:nvSpPr>
        <p:spPr>
          <a:xfrm>
            <a:off x="10036016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5" name="Shape 213"/>
          <p:cNvSpPr/>
          <p:nvPr/>
        </p:nvSpPr>
        <p:spPr>
          <a:xfrm>
            <a:off x="10124361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6" name="Shape 214"/>
          <p:cNvSpPr/>
          <p:nvPr/>
        </p:nvSpPr>
        <p:spPr>
          <a:xfrm>
            <a:off x="10212705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17" name="Shape 215"/>
          <p:cNvSpPr/>
          <p:nvPr/>
        </p:nvSpPr>
        <p:spPr>
          <a:xfrm>
            <a:off x="10301049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218" name="Shape 216"/>
          <p:cNvSpPr/>
          <p:nvPr/>
        </p:nvSpPr>
        <p:spPr>
          <a:xfrm>
            <a:off x="10389394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219" name="Shape 217"/>
          <p:cNvSpPr/>
          <p:nvPr/>
        </p:nvSpPr>
        <p:spPr>
          <a:xfrm>
            <a:off x="10477738" y="92714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220" name="Shape 218"/>
          <p:cNvSpPr/>
          <p:nvPr/>
        </p:nvSpPr>
        <p:spPr>
          <a:xfrm>
            <a:off x="9682639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1" name="Shape 219"/>
          <p:cNvSpPr/>
          <p:nvPr/>
        </p:nvSpPr>
        <p:spPr>
          <a:xfrm>
            <a:off x="9770983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2" name="Shape 220"/>
          <p:cNvSpPr/>
          <p:nvPr/>
        </p:nvSpPr>
        <p:spPr>
          <a:xfrm>
            <a:off x="985932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3" name="Shape 221"/>
          <p:cNvSpPr/>
          <p:nvPr/>
        </p:nvSpPr>
        <p:spPr>
          <a:xfrm>
            <a:off x="9947672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4" name="Shape 222"/>
          <p:cNvSpPr/>
          <p:nvPr/>
        </p:nvSpPr>
        <p:spPr>
          <a:xfrm>
            <a:off x="10036016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5" name="Shape 223"/>
          <p:cNvSpPr/>
          <p:nvPr/>
        </p:nvSpPr>
        <p:spPr>
          <a:xfrm>
            <a:off x="10124361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6" name="Shape 224"/>
          <p:cNvSpPr/>
          <p:nvPr/>
        </p:nvSpPr>
        <p:spPr>
          <a:xfrm>
            <a:off x="10212705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7" name="Shape 225"/>
          <p:cNvSpPr/>
          <p:nvPr/>
        </p:nvSpPr>
        <p:spPr>
          <a:xfrm>
            <a:off x="10301049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8" name="Shape 226"/>
          <p:cNvSpPr/>
          <p:nvPr/>
        </p:nvSpPr>
        <p:spPr>
          <a:xfrm>
            <a:off x="10389394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29" name="Shape 227"/>
          <p:cNvSpPr/>
          <p:nvPr/>
        </p:nvSpPr>
        <p:spPr>
          <a:xfrm>
            <a:off x="10477738" y="101548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0" name="Shape 228"/>
          <p:cNvSpPr/>
          <p:nvPr/>
        </p:nvSpPr>
        <p:spPr>
          <a:xfrm>
            <a:off x="9682639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1" name="Shape 229"/>
          <p:cNvSpPr/>
          <p:nvPr/>
        </p:nvSpPr>
        <p:spPr>
          <a:xfrm>
            <a:off x="9770983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2" name="Shape 230"/>
          <p:cNvSpPr/>
          <p:nvPr/>
        </p:nvSpPr>
        <p:spPr>
          <a:xfrm>
            <a:off x="985932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3" name="Shape 231"/>
          <p:cNvSpPr/>
          <p:nvPr/>
        </p:nvSpPr>
        <p:spPr>
          <a:xfrm>
            <a:off x="9947672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4" name="Shape 232"/>
          <p:cNvSpPr/>
          <p:nvPr/>
        </p:nvSpPr>
        <p:spPr>
          <a:xfrm>
            <a:off x="10036016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5" name="Shape 233"/>
          <p:cNvSpPr/>
          <p:nvPr/>
        </p:nvSpPr>
        <p:spPr>
          <a:xfrm>
            <a:off x="10124361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6" name="Shape 234"/>
          <p:cNvSpPr/>
          <p:nvPr/>
        </p:nvSpPr>
        <p:spPr>
          <a:xfrm>
            <a:off x="10212705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7" name="Shape 235"/>
          <p:cNvSpPr/>
          <p:nvPr/>
        </p:nvSpPr>
        <p:spPr>
          <a:xfrm>
            <a:off x="10301049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8" name="Shape 236"/>
          <p:cNvSpPr/>
          <p:nvPr/>
        </p:nvSpPr>
        <p:spPr>
          <a:xfrm>
            <a:off x="10389394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39" name="Shape 237"/>
          <p:cNvSpPr/>
          <p:nvPr/>
        </p:nvSpPr>
        <p:spPr>
          <a:xfrm>
            <a:off x="10477738" y="11038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0" name="Shape 238"/>
          <p:cNvSpPr/>
          <p:nvPr/>
        </p:nvSpPr>
        <p:spPr>
          <a:xfrm>
            <a:off x="9682639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1" name="Shape 239"/>
          <p:cNvSpPr/>
          <p:nvPr/>
        </p:nvSpPr>
        <p:spPr>
          <a:xfrm>
            <a:off x="9770983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2" name="Shape 240"/>
          <p:cNvSpPr/>
          <p:nvPr/>
        </p:nvSpPr>
        <p:spPr>
          <a:xfrm>
            <a:off x="985932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3" name="Shape 241"/>
          <p:cNvSpPr/>
          <p:nvPr/>
        </p:nvSpPr>
        <p:spPr>
          <a:xfrm>
            <a:off x="9947672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4" name="Shape 242"/>
          <p:cNvSpPr/>
          <p:nvPr/>
        </p:nvSpPr>
        <p:spPr>
          <a:xfrm>
            <a:off x="10036016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5" name="Shape 243"/>
          <p:cNvSpPr/>
          <p:nvPr/>
        </p:nvSpPr>
        <p:spPr>
          <a:xfrm>
            <a:off x="10124361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6" name="Shape 244"/>
          <p:cNvSpPr/>
          <p:nvPr/>
        </p:nvSpPr>
        <p:spPr>
          <a:xfrm>
            <a:off x="10212705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7" name="Shape 245"/>
          <p:cNvSpPr/>
          <p:nvPr/>
        </p:nvSpPr>
        <p:spPr>
          <a:xfrm>
            <a:off x="10301049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8" name="Shape 246"/>
          <p:cNvSpPr/>
          <p:nvPr/>
        </p:nvSpPr>
        <p:spPr>
          <a:xfrm>
            <a:off x="10389394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49" name="Shape 247"/>
          <p:cNvSpPr/>
          <p:nvPr/>
        </p:nvSpPr>
        <p:spPr>
          <a:xfrm>
            <a:off x="10477738" y="11921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0" name="Shape 248"/>
          <p:cNvSpPr/>
          <p:nvPr/>
        </p:nvSpPr>
        <p:spPr>
          <a:xfrm>
            <a:off x="9682639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1" name="Shape 249"/>
          <p:cNvSpPr/>
          <p:nvPr/>
        </p:nvSpPr>
        <p:spPr>
          <a:xfrm>
            <a:off x="9770983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2" name="Shape 250"/>
          <p:cNvSpPr/>
          <p:nvPr/>
        </p:nvSpPr>
        <p:spPr>
          <a:xfrm>
            <a:off x="985932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3" name="Shape 251"/>
          <p:cNvSpPr/>
          <p:nvPr/>
        </p:nvSpPr>
        <p:spPr>
          <a:xfrm>
            <a:off x="9947672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4" name="Shape 252"/>
          <p:cNvSpPr/>
          <p:nvPr/>
        </p:nvSpPr>
        <p:spPr>
          <a:xfrm>
            <a:off x="10036016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5" name="Shape 253"/>
          <p:cNvSpPr/>
          <p:nvPr/>
        </p:nvSpPr>
        <p:spPr>
          <a:xfrm>
            <a:off x="10124361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6" name="Shape 254"/>
          <p:cNvSpPr/>
          <p:nvPr/>
        </p:nvSpPr>
        <p:spPr>
          <a:xfrm>
            <a:off x="10212705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7" name="Shape 255"/>
          <p:cNvSpPr/>
          <p:nvPr/>
        </p:nvSpPr>
        <p:spPr>
          <a:xfrm>
            <a:off x="10301049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8" name="Shape 256"/>
          <p:cNvSpPr/>
          <p:nvPr/>
        </p:nvSpPr>
        <p:spPr>
          <a:xfrm>
            <a:off x="10389394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59" name="Shape 257"/>
          <p:cNvSpPr/>
          <p:nvPr/>
        </p:nvSpPr>
        <p:spPr>
          <a:xfrm>
            <a:off x="10477738" y="12805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0" name="Shape 258"/>
          <p:cNvSpPr/>
          <p:nvPr/>
        </p:nvSpPr>
        <p:spPr>
          <a:xfrm>
            <a:off x="9682639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1" name="Shape 259"/>
          <p:cNvSpPr/>
          <p:nvPr/>
        </p:nvSpPr>
        <p:spPr>
          <a:xfrm>
            <a:off x="9770983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2" name="Shape 260"/>
          <p:cNvSpPr/>
          <p:nvPr/>
        </p:nvSpPr>
        <p:spPr>
          <a:xfrm>
            <a:off x="985932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3" name="Shape 261"/>
          <p:cNvSpPr/>
          <p:nvPr/>
        </p:nvSpPr>
        <p:spPr>
          <a:xfrm>
            <a:off x="9947672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4" name="Shape 262"/>
          <p:cNvSpPr/>
          <p:nvPr/>
        </p:nvSpPr>
        <p:spPr>
          <a:xfrm>
            <a:off x="10036016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5" name="Shape 263"/>
          <p:cNvSpPr/>
          <p:nvPr/>
        </p:nvSpPr>
        <p:spPr>
          <a:xfrm>
            <a:off x="10124361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6" name="Shape 264"/>
          <p:cNvSpPr/>
          <p:nvPr/>
        </p:nvSpPr>
        <p:spPr>
          <a:xfrm>
            <a:off x="10212705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7" name="Shape 265"/>
          <p:cNvSpPr/>
          <p:nvPr/>
        </p:nvSpPr>
        <p:spPr>
          <a:xfrm>
            <a:off x="10301049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8" name="Shape 266"/>
          <p:cNvSpPr/>
          <p:nvPr/>
        </p:nvSpPr>
        <p:spPr>
          <a:xfrm>
            <a:off x="10389394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69" name="Shape 267"/>
          <p:cNvSpPr/>
          <p:nvPr/>
        </p:nvSpPr>
        <p:spPr>
          <a:xfrm>
            <a:off x="10477738" y="136886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0" name="Shape 268"/>
          <p:cNvSpPr/>
          <p:nvPr/>
        </p:nvSpPr>
        <p:spPr>
          <a:xfrm>
            <a:off x="9682639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1" name="Shape 269"/>
          <p:cNvSpPr/>
          <p:nvPr/>
        </p:nvSpPr>
        <p:spPr>
          <a:xfrm>
            <a:off x="9770983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2" name="Shape 270"/>
          <p:cNvSpPr/>
          <p:nvPr/>
        </p:nvSpPr>
        <p:spPr>
          <a:xfrm>
            <a:off x="985932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3" name="Shape 271"/>
          <p:cNvSpPr/>
          <p:nvPr/>
        </p:nvSpPr>
        <p:spPr>
          <a:xfrm>
            <a:off x="9947672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4" name="Shape 272"/>
          <p:cNvSpPr/>
          <p:nvPr/>
        </p:nvSpPr>
        <p:spPr>
          <a:xfrm>
            <a:off x="10036016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5" name="Shape 273"/>
          <p:cNvSpPr/>
          <p:nvPr/>
        </p:nvSpPr>
        <p:spPr>
          <a:xfrm>
            <a:off x="10124361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6" name="Shape 274"/>
          <p:cNvSpPr/>
          <p:nvPr/>
        </p:nvSpPr>
        <p:spPr>
          <a:xfrm>
            <a:off x="10212705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7" name="Shape 275"/>
          <p:cNvSpPr/>
          <p:nvPr/>
        </p:nvSpPr>
        <p:spPr>
          <a:xfrm>
            <a:off x="10301049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8" name="Shape 276"/>
          <p:cNvSpPr/>
          <p:nvPr/>
        </p:nvSpPr>
        <p:spPr>
          <a:xfrm>
            <a:off x="10389394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79" name="Shape 277"/>
          <p:cNvSpPr/>
          <p:nvPr/>
        </p:nvSpPr>
        <p:spPr>
          <a:xfrm>
            <a:off x="10477738" y="145720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0" name="Shape 278"/>
          <p:cNvSpPr/>
          <p:nvPr/>
        </p:nvSpPr>
        <p:spPr>
          <a:xfrm>
            <a:off x="9682639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1" name="Shape 279"/>
          <p:cNvSpPr/>
          <p:nvPr/>
        </p:nvSpPr>
        <p:spPr>
          <a:xfrm>
            <a:off x="9770983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2" name="Shape 280"/>
          <p:cNvSpPr/>
          <p:nvPr/>
        </p:nvSpPr>
        <p:spPr>
          <a:xfrm>
            <a:off x="985932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3" name="Shape 281"/>
          <p:cNvSpPr/>
          <p:nvPr/>
        </p:nvSpPr>
        <p:spPr>
          <a:xfrm>
            <a:off x="9947672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4" name="Shape 282"/>
          <p:cNvSpPr/>
          <p:nvPr/>
        </p:nvSpPr>
        <p:spPr>
          <a:xfrm>
            <a:off x="10036016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5" name="Shape 283"/>
          <p:cNvSpPr/>
          <p:nvPr/>
        </p:nvSpPr>
        <p:spPr>
          <a:xfrm>
            <a:off x="10124361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6" name="Shape 284"/>
          <p:cNvSpPr/>
          <p:nvPr/>
        </p:nvSpPr>
        <p:spPr>
          <a:xfrm>
            <a:off x="10212705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7" name="Shape 285"/>
          <p:cNvSpPr/>
          <p:nvPr/>
        </p:nvSpPr>
        <p:spPr>
          <a:xfrm>
            <a:off x="10301049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8" name="Shape 286"/>
          <p:cNvSpPr/>
          <p:nvPr/>
        </p:nvSpPr>
        <p:spPr>
          <a:xfrm>
            <a:off x="10389394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89" name="Shape 287"/>
          <p:cNvSpPr/>
          <p:nvPr/>
        </p:nvSpPr>
        <p:spPr>
          <a:xfrm>
            <a:off x="10477738" y="154555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0" name="Shape 288"/>
          <p:cNvSpPr/>
          <p:nvPr/>
        </p:nvSpPr>
        <p:spPr>
          <a:xfrm>
            <a:off x="9682639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1" name="Shape 289"/>
          <p:cNvSpPr/>
          <p:nvPr/>
        </p:nvSpPr>
        <p:spPr>
          <a:xfrm>
            <a:off x="9770983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2" name="Shape 290"/>
          <p:cNvSpPr/>
          <p:nvPr/>
        </p:nvSpPr>
        <p:spPr>
          <a:xfrm>
            <a:off x="985932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3" name="Shape 291"/>
          <p:cNvSpPr/>
          <p:nvPr/>
        </p:nvSpPr>
        <p:spPr>
          <a:xfrm>
            <a:off x="9947672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4" name="Shape 292"/>
          <p:cNvSpPr/>
          <p:nvPr/>
        </p:nvSpPr>
        <p:spPr>
          <a:xfrm>
            <a:off x="10036016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5" name="Shape 293"/>
          <p:cNvSpPr/>
          <p:nvPr/>
        </p:nvSpPr>
        <p:spPr>
          <a:xfrm>
            <a:off x="10124361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6" name="Shape 294"/>
          <p:cNvSpPr/>
          <p:nvPr/>
        </p:nvSpPr>
        <p:spPr>
          <a:xfrm>
            <a:off x="10212705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7" name="Shape 295"/>
          <p:cNvSpPr/>
          <p:nvPr/>
        </p:nvSpPr>
        <p:spPr>
          <a:xfrm>
            <a:off x="10301049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8" name="Shape 296"/>
          <p:cNvSpPr/>
          <p:nvPr/>
        </p:nvSpPr>
        <p:spPr>
          <a:xfrm>
            <a:off x="10389394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299" name="Shape 297"/>
          <p:cNvSpPr/>
          <p:nvPr/>
        </p:nvSpPr>
        <p:spPr>
          <a:xfrm>
            <a:off x="10477738" y="163389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0" name="Shape 298"/>
          <p:cNvSpPr/>
          <p:nvPr/>
        </p:nvSpPr>
        <p:spPr>
          <a:xfrm>
            <a:off x="9682639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1" name="Shape 299"/>
          <p:cNvSpPr/>
          <p:nvPr/>
        </p:nvSpPr>
        <p:spPr>
          <a:xfrm>
            <a:off x="9770983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2" name="Shape 300"/>
          <p:cNvSpPr/>
          <p:nvPr/>
        </p:nvSpPr>
        <p:spPr>
          <a:xfrm>
            <a:off x="985932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3" name="Shape 301"/>
          <p:cNvSpPr/>
          <p:nvPr/>
        </p:nvSpPr>
        <p:spPr>
          <a:xfrm>
            <a:off x="9947672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4" name="Shape 302"/>
          <p:cNvSpPr/>
          <p:nvPr/>
        </p:nvSpPr>
        <p:spPr>
          <a:xfrm>
            <a:off x="10036016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5" name="Shape 303"/>
          <p:cNvSpPr/>
          <p:nvPr/>
        </p:nvSpPr>
        <p:spPr>
          <a:xfrm>
            <a:off x="10124361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6" name="Shape 304"/>
          <p:cNvSpPr/>
          <p:nvPr/>
        </p:nvSpPr>
        <p:spPr>
          <a:xfrm>
            <a:off x="10212705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7" name="Shape 305"/>
          <p:cNvSpPr/>
          <p:nvPr/>
        </p:nvSpPr>
        <p:spPr>
          <a:xfrm>
            <a:off x="10301049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8" name="Shape 306"/>
          <p:cNvSpPr/>
          <p:nvPr/>
        </p:nvSpPr>
        <p:spPr>
          <a:xfrm>
            <a:off x="10389394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09" name="Shape 307"/>
          <p:cNvSpPr/>
          <p:nvPr/>
        </p:nvSpPr>
        <p:spPr>
          <a:xfrm>
            <a:off x="10477738" y="172223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0" name="Text 308"/>
          <p:cNvSpPr/>
          <p:nvPr/>
        </p:nvSpPr>
        <p:spPr>
          <a:xfrm>
            <a:off x="9682639" y="1887974"/>
            <a:ext cx="79224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97.39%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Text 309"/>
          <p:cNvSpPr/>
          <p:nvPr/>
        </p:nvSpPr>
        <p:spPr>
          <a:xfrm>
            <a:off x="9682639" y="2219563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Recall (TPR)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" name="Text 310"/>
          <p:cNvSpPr/>
          <p:nvPr/>
        </p:nvSpPr>
        <p:spPr>
          <a:xfrm>
            <a:off x="9682639" y="2378869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Ability to find all positive samples.</a:t>
            </a:r>
            <a:endParaRPr kumimoji="0" lang="en-US" sz="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Shape 311"/>
          <p:cNvSpPr/>
          <p:nvPr/>
        </p:nvSpPr>
        <p:spPr>
          <a:xfrm>
            <a:off x="435910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4" name="Shape 312"/>
          <p:cNvSpPr/>
          <p:nvPr/>
        </p:nvSpPr>
        <p:spPr>
          <a:xfrm>
            <a:off x="524255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5" name="Shape 313"/>
          <p:cNvSpPr/>
          <p:nvPr/>
        </p:nvSpPr>
        <p:spPr>
          <a:xfrm>
            <a:off x="612599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6" name="Shape 314"/>
          <p:cNvSpPr/>
          <p:nvPr/>
        </p:nvSpPr>
        <p:spPr>
          <a:xfrm>
            <a:off x="700943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7" name="Shape 315"/>
          <p:cNvSpPr/>
          <p:nvPr/>
        </p:nvSpPr>
        <p:spPr>
          <a:xfrm>
            <a:off x="78928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18" name="Shape 316"/>
          <p:cNvSpPr/>
          <p:nvPr/>
        </p:nvSpPr>
        <p:spPr>
          <a:xfrm>
            <a:off x="877632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19" name="Shape 317"/>
          <p:cNvSpPr/>
          <p:nvPr/>
        </p:nvSpPr>
        <p:spPr>
          <a:xfrm>
            <a:off x="965977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20" name="Shape 318"/>
          <p:cNvSpPr/>
          <p:nvPr/>
        </p:nvSpPr>
        <p:spPr>
          <a:xfrm>
            <a:off x="1054321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21" name="Shape 319"/>
          <p:cNvSpPr/>
          <p:nvPr/>
        </p:nvSpPr>
        <p:spPr>
          <a:xfrm>
            <a:off x="1142665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22" name="Shape 320"/>
          <p:cNvSpPr/>
          <p:nvPr/>
        </p:nvSpPr>
        <p:spPr>
          <a:xfrm>
            <a:off x="1231010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323" name="Shape 321"/>
          <p:cNvSpPr/>
          <p:nvPr/>
        </p:nvSpPr>
        <p:spPr>
          <a:xfrm>
            <a:off x="435910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4" name="Shape 322"/>
          <p:cNvSpPr/>
          <p:nvPr/>
        </p:nvSpPr>
        <p:spPr>
          <a:xfrm>
            <a:off x="524255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5" name="Shape 323"/>
          <p:cNvSpPr/>
          <p:nvPr/>
        </p:nvSpPr>
        <p:spPr>
          <a:xfrm>
            <a:off x="612599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6" name="Shape 324"/>
          <p:cNvSpPr/>
          <p:nvPr/>
        </p:nvSpPr>
        <p:spPr>
          <a:xfrm>
            <a:off x="700943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7" name="Shape 325"/>
          <p:cNvSpPr/>
          <p:nvPr/>
        </p:nvSpPr>
        <p:spPr>
          <a:xfrm>
            <a:off x="78928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8" name="Shape 326"/>
          <p:cNvSpPr/>
          <p:nvPr/>
        </p:nvSpPr>
        <p:spPr>
          <a:xfrm>
            <a:off x="877632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29" name="Shape 327"/>
          <p:cNvSpPr/>
          <p:nvPr/>
        </p:nvSpPr>
        <p:spPr>
          <a:xfrm>
            <a:off x="965977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0" name="Shape 328"/>
          <p:cNvSpPr/>
          <p:nvPr/>
        </p:nvSpPr>
        <p:spPr>
          <a:xfrm>
            <a:off x="1054321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1" name="Shape 329"/>
          <p:cNvSpPr/>
          <p:nvPr/>
        </p:nvSpPr>
        <p:spPr>
          <a:xfrm>
            <a:off x="1142665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2" name="Shape 330"/>
          <p:cNvSpPr/>
          <p:nvPr/>
        </p:nvSpPr>
        <p:spPr>
          <a:xfrm>
            <a:off x="1231010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3" name="Shape 331"/>
          <p:cNvSpPr/>
          <p:nvPr/>
        </p:nvSpPr>
        <p:spPr>
          <a:xfrm>
            <a:off x="435910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4" name="Shape 332"/>
          <p:cNvSpPr/>
          <p:nvPr/>
        </p:nvSpPr>
        <p:spPr>
          <a:xfrm>
            <a:off x="524255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5" name="Shape 333"/>
          <p:cNvSpPr/>
          <p:nvPr/>
        </p:nvSpPr>
        <p:spPr>
          <a:xfrm>
            <a:off x="612599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6" name="Shape 334"/>
          <p:cNvSpPr/>
          <p:nvPr/>
        </p:nvSpPr>
        <p:spPr>
          <a:xfrm>
            <a:off x="700943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7" name="Shape 335"/>
          <p:cNvSpPr/>
          <p:nvPr/>
        </p:nvSpPr>
        <p:spPr>
          <a:xfrm>
            <a:off x="78928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8" name="Shape 336"/>
          <p:cNvSpPr/>
          <p:nvPr/>
        </p:nvSpPr>
        <p:spPr>
          <a:xfrm>
            <a:off x="877632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39" name="Shape 337"/>
          <p:cNvSpPr/>
          <p:nvPr/>
        </p:nvSpPr>
        <p:spPr>
          <a:xfrm>
            <a:off x="965977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0" name="Shape 338"/>
          <p:cNvSpPr/>
          <p:nvPr/>
        </p:nvSpPr>
        <p:spPr>
          <a:xfrm>
            <a:off x="1054321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1" name="Shape 339"/>
          <p:cNvSpPr/>
          <p:nvPr/>
        </p:nvSpPr>
        <p:spPr>
          <a:xfrm>
            <a:off x="1142665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2" name="Shape 340"/>
          <p:cNvSpPr/>
          <p:nvPr/>
        </p:nvSpPr>
        <p:spPr>
          <a:xfrm>
            <a:off x="1231010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3" name="Shape 341"/>
          <p:cNvSpPr/>
          <p:nvPr/>
        </p:nvSpPr>
        <p:spPr>
          <a:xfrm>
            <a:off x="435910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4" name="Shape 342"/>
          <p:cNvSpPr/>
          <p:nvPr/>
        </p:nvSpPr>
        <p:spPr>
          <a:xfrm>
            <a:off x="524255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5" name="Shape 343"/>
          <p:cNvSpPr/>
          <p:nvPr/>
        </p:nvSpPr>
        <p:spPr>
          <a:xfrm>
            <a:off x="612599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6" name="Shape 344"/>
          <p:cNvSpPr/>
          <p:nvPr/>
        </p:nvSpPr>
        <p:spPr>
          <a:xfrm>
            <a:off x="700943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7" name="Shape 345"/>
          <p:cNvSpPr/>
          <p:nvPr/>
        </p:nvSpPr>
        <p:spPr>
          <a:xfrm>
            <a:off x="78928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8" name="Shape 346"/>
          <p:cNvSpPr/>
          <p:nvPr/>
        </p:nvSpPr>
        <p:spPr>
          <a:xfrm>
            <a:off x="877632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49" name="Shape 347"/>
          <p:cNvSpPr/>
          <p:nvPr/>
        </p:nvSpPr>
        <p:spPr>
          <a:xfrm>
            <a:off x="965977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0" name="Shape 348"/>
          <p:cNvSpPr/>
          <p:nvPr/>
        </p:nvSpPr>
        <p:spPr>
          <a:xfrm>
            <a:off x="1054321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1" name="Shape 349"/>
          <p:cNvSpPr/>
          <p:nvPr/>
        </p:nvSpPr>
        <p:spPr>
          <a:xfrm>
            <a:off x="1142665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2" name="Shape 350"/>
          <p:cNvSpPr/>
          <p:nvPr/>
        </p:nvSpPr>
        <p:spPr>
          <a:xfrm>
            <a:off x="1231010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3" name="Shape 351"/>
          <p:cNvSpPr/>
          <p:nvPr/>
        </p:nvSpPr>
        <p:spPr>
          <a:xfrm>
            <a:off x="435910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4" name="Shape 352"/>
          <p:cNvSpPr/>
          <p:nvPr/>
        </p:nvSpPr>
        <p:spPr>
          <a:xfrm>
            <a:off x="524255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5" name="Shape 353"/>
          <p:cNvSpPr/>
          <p:nvPr/>
        </p:nvSpPr>
        <p:spPr>
          <a:xfrm>
            <a:off x="612599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6" name="Shape 354"/>
          <p:cNvSpPr/>
          <p:nvPr/>
        </p:nvSpPr>
        <p:spPr>
          <a:xfrm>
            <a:off x="700943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7" name="Shape 355"/>
          <p:cNvSpPr/>
          <p:nvPr/>
        </p:nvSpPr>
        <p:spPr>
          <a:xfrm>
            <a:off x="78928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8" name="Shape 356"/>
          <p:cNvSpPr/>
          <p:nvPr/>
        </p:nvSpPr>
        <p:spPr>
          <a:xfrm>
            <a:off x="877632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59" name="Shape 357"/>
          <p:cNvSpPr/>
          <p:nvPr/>
        </p:nvSpPr>
        <p:spPr>
          <a:xfrm>
            <a:off x="965977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0" name="Shape 358"/>
          <p:cNvSpPr/>
          <p:nvPr/>
        </p:nvSpPr>
        <p:spPr>
          <a:xfrm>
            <a:off x="1054321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1" name="Shape 359"/>
          <p:cNvSpPr/>
          <p:nvPr/>
        </p:nvSpPr>
        <p:spPr>
          <a:xfrm>
            <a:off x="1142665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2" name="Shape 360"/>
          <p:cNvSpPr/>
          <p:nvPr/>
        </p:nvSpPr>
        <p:spPr>
          <a:xfrm>
            <a:off x="1231010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3" name="Shape 361"/>
          <p:cNvSpPr/>
          <p:nvPr/>
        </p:nvSpPr>
        <p:spPr>
          <a:xfrm>
            <a:off x="435910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4" name="Shape 362"/>
          <p:cNvSpPr/>
          <p:nvPr/>
        </p:nvSpPr>
        <p:spPr>
          <a:xfrm>
            <a:off x="524255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5" name="Shape 363"/>
          <p:cNvSpPr/>
          <p:nvPr/>
        </p:nvSpPr>
        <p:spPr>
          <a:xfrm>
            <a:off x="612599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6" name="Shape 364"/>
          <p:cNvSpPr/>
          <p:nvPr/>
        </p:nvSpPr>
        <p:spPr>
          <a:xfrm>
            <a:off x="700943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7" name="Shape 365"/>
          <p:cNvSpPr/>
          <p:nvPr/>
        </p:nvSpPr>
        <p:spPr>
          <a:xfrm>
            <a:off x="78928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8" name="Shape 366"/>
          <p:cNvSpPr/>
          <p:nvPr/>
        </p:nvSpPr>
        <p:spPr>
          <a:xfrm>
            <a:off x="877632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69" name="Shape 367"/>
          <p:cNvSpPr/>
          <p:nvPr/>
        </p:nvSpPr>
        <p:spPr>
          <a:xfrm>
            <a:off x="965977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0" name="Shape 368"/>
          <p:cNvSpPr/>
          <p:nvPr/>
        </p:nvSpPr>
        <p:spPr>
          <a:xfrm>
            <a:off x="1054321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1" name="Shape 369"/>
          <p:cNvSpPr/>
          <p:nvPr/>
        </p:nvSpPr>
        <p:spPr>
          <a:xfrm>
            <a:off x="1142665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2" name="Shape 370"/>
          <p:cNvSpPr/>
          <p:nvPr/>
        </p:nvSpPr>
        <p:spPr>
          <a:xfrm>
            <a:off x="1231010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3" name="Shape 371"/>
          <p:cNvSpPr/>
          <p:nvPr/>
        </p:nvSpPr>
        <p:spPr>
          <a:xfrm>
            <a:off x="435910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4" name="Shape 372"/>
          <p:cNvSpPr/>
          <p:nvPr/>
        </p:nvSpPr>
        <p:spPr>
          <a:xfrm>
            <a:off x="524255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5" name="Shape 373"/>
          <p:cNvSpPr/>
          <p:nvPr/>
        </p:nvSpPr>
        <p:spPr>
          <a:xfrm>
            <a:off x="612599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6" name="Shape 374"/>
          <p:cNvSpPr/>
          <p:nvPr/>
        </p:nvSpPr>
        <p:spPr>
          <a:xfrm>
            <a:off x="700943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7" name="Shape 375"/>
          <p:cNvSpPr/>
          <p:nvPr/>
        </p:nvSpPr>
        <p:spPr>
          <a:xfrm>
            <a:off x="78928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8" name="Shape 376"/>
          <p:cNvSpPr/>
          <p:nvPr/>
        </p:nvSpPr>
        <p:spPr>
          <a:xfrm>
            <a:off x="877632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79" name="Shape 377"/>
          <p:cNvSpPr/>
          <p:nvPr/>
        </p:nvSpPr>
        <p:spPr>
          <a:xfrm>
            <a:off x="965977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0" name="Shape 378"/>
          <p:cNvSpPr/>
          <p:nvPr/>
        </p:nvSpPr>
        <p:spPr>
          <a:xfrm>
            <a:off x="1054321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1" name="Shape 379"/>
          <p:cNvSpPr/>
          <p:nvPr/>
        </p:nvSpPr>
        <p:spPr>
          <a:xfrm>
            <a:off x="1142665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2" name="Shape 380"/>
          <p:cNvSpPr/>
          <p:nvPr/>
        </p:nvSpPr>
        <p:spPr>
          <a:xfrm>
            <a:off x="1231010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3" name="Shape 381"/>
          <p:cNvSpPr/>
          <p:nvPr/>
        </p:nvSpPr>
        <p:spPr>
          <a:xfrm>
            <a:off x="435910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4" name="Shape 382"/>
          <p:cNvSpPr/>
          <p:nvPr/>
        </p:nvSpPr>
        <p:spPr>
          <a:xfrm>
            <a:off x="524255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5" name="Shape 383"/>
          <p:cNvSpPr/>
          <p:nvPr/>
        </p:nvSpPr>
        <p:spPr>
          <a:xfrm>
            <a:off x="612599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6" name="Shape 384"/>
          <p:cNvSpPr/>
          <p:nvPr/>
        </p:nvSpPr>
        <p:spPr>
          <a:xfrm>
            <a:off x="700943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7" name="Shape 385"/>
          <p:cNvSpPr/>
          <p:nvPr/>
        </p:nvSpPr>
        <p:spPr>
          <a:xfrm>
            <a:off x="78928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8" name="Shape 386"/>
          <p:cNvSpPr/>
          <p:nvPr/>
        </p:nvSpPr>
        <p:spPr>
          <a:xfrm>
            <a:off x="877632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89" name="Shape 387"/>
          <p:cNvSpPr/>
          <p:nvPr/>
        </p:nvSpPr>
        <p:spPr>
          <a:xfrm>
            <a:off x="965977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0" name="Shape 388"/>
          <p:cNvSpPr/>
          <p:nvPr/>
        </p:nvSpPr>
        <p:spPr>
          <a:xfrm>
            <a:off x="1054321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1" name="Shape 389"/>
          <p:cNvSpPr/>
          <p:nvPr/>
        </p:nvSpPr>
        <p:spPr>
          <a:xfrm>
            <a:off x="1142665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2" name="Shape 390"/>
          <p:cNvSpPr/>
          <p:nvPr/>
        </p:nvSpPr>
        <p:spPr>
          <a:xfrm>
            <a:off x="1231010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3" name="Shape 391"/>
          <p:cNvSpPr/>
          <p:nvPr/>
        </p:nvSpPr>
        <p:spPr>
          <a:xfrm>
            <a:off x="435910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4" name="Shape 392"/>
          <p:cNvSpPr/>
          <p:nvPr/>
        </p:nvSpPr>
        <p:spPr>
          <a:xfrm>
            <a:off x="524255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5" name="Shape 393"/>
          <p:cNvSpPr/>
          <p:nvPr/>
        </p:nvSpPr>
        <p:spPr>
          <a:xfrm>
            <a:off x="612599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6" name="Shape 394"/>
          <p:cNvSpPr/>
          <p:nvPr/>
        </p:nvSpPr>
        <p:spPr>
          <a:xfrm>
            <a:off x="700943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7" name="Shape 395"/>
          <p:cNvSpPr/>
          <p:nvPr/>
        </p:nvSpPr>
        <p:spPr>
          <a:xfrm>
            <a:off x="78928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8" name="Shape 396"/>
          <p:cNvSpPr/>
          <p:nvPr/>
        </p:nvSpPr>
        <p:spPr>
          <a:xfrm>
            <a:off x="877632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399" name="Shape 397"/>
          <p:cNvSpPr/>
          <p:nvPr/>
        </p:nvSpPr>
        <p:spPr>
          <a:xfrm>
            <a:off x="965977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0" name="Shape 398"/>
          <p:cNvSpPr/>
          <p:nvPr/>
        </p:nvSpPr>
        <p:spPr>
          <a:xfrm>
            <a:off x="1054321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1" name="Shape 399"/>
          <p:cNvSpPr/>
          <p:nvPr/>
        </p:nvSpPr>
        <p:spPr>
          <a:xfrm>
            <a:off x="1142665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2" name="Shape 400"/>
          <p:cNvSpPr/>
          <p:nvPr/>
        </p:nvSpPr>
        <p:spPr>
          <a:xfrm>
            <a:off x="1231010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3" name="Shape 401"/>
          <p:cNvSpPr/>
          <p:nvPr/>
        </p:nvSpPr>
        <p:spPr>
          <a:xfrm>
            <a:off x="435910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4" name="Shape 402"/>
          <p:cNvSpPr/>
          <p:nvPr/>
        </p:nvSpPr>
        <p:spPr>
          <a:xfrm>
            <a:off x="524255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5" name="Shape 403"/>
          <p:cNvSpPr/>
          <p:nvPr/>
        </p:nvSpPr>
        <p:spPr>
          <a:xfrm>
            <a:off x="612599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6" name="Shape 404"/>
          <p:cNvSpPr/>
          <p:nvPr/>
        </p:nvSpPr>
        <p:spPr>
          <a:xfrm>
            <a:off x="700943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7" name="Shape 405"/>
          <p:cNvSpPr/>
          <p:nvPr/>
        </p:nvSpPr>
        <p:spPr>
          <a:xfrm>
            <a:off x="78928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8" name="Shape 406"/>
          <p:cNvSpPr/>
          <p:nvPr/>
        </p:nvSpPr>
        <p:spPr>
          <a:xfrm>
            <a:off x="877632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09" name="Shape 407"/>
          <p:cNvSpPr/>
          <p:nvPr/>
        </p:nvSpPr>
        <p:spPr>
          <a:xfrm>
            <a:off x="965977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0" name="Shape 408"/>
          <p:cNvSpPr/>
          <p:nvPr/>
        </p:nvSpPr>
        <p:spPr>
          <a:xfrm>
            <a:off x="1054321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1" name="Shape 409"/>
          <p:cNvSpPr/>
          <p:nvPr/>
        </p:nvSpPr>
        <p:spPr>
          <a:xfrm>
            <a:off x="1142665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2" name="Shape 410"/>
          <p:cNvSpPr/>
          <p:nvPr/>
        </p:nvSpPr>
        <p:spPr>
          <a:xfrm>
            <a:off x="1231010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3" name="Text 411"/>
          <p:cNvSpPr/>
          <p:nvPr/>
        </p:nvSpPr>
        <p:spPr>
          <a:xfrm>
            <a:off x="435910" y="3641765"/>
            <a:ext cx="81831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94.85%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Text 412"/>
          <p:cNvSpPr/>
          <p:nvPr/>
        </p:nvSpPr>
        <p:spPr>
          <a:xfrm>
            <a:off x="435910" y="397335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Specificity (TNR)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Text 413"/>
          <p:cNvSpPr/>
          <p:nvPr/>
        </p:nvSpPr>
        <p:spPr>
          <a:xfrm>
            <a:off x="435910" y="4132659"/>
            <a:ext cx="45508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Ability to find all negative samples.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Shape 414"/>
          <p:cNvSpPr/>
          <p:nvPr/>
        </p:nvSpPr>
        <p:spPr>
          <a:xfrm>
            <a:off x="503967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7" name="Shape 415"/>
          <p:cNvSpPr/>
          <p:nvPr/>
        </p:nvSpPr>
        <p:spPr>
          <a:xfrm>
            <a:off x="5128022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8" name="Shape 416"/>
          <p:cNvSpPr/>
          <p:nvPr/>
        </p:nvSpPr>
        <p:spPr>
          <a:xfrm>
            <a:off x="5216366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19" name="Shape 417"/>
          <p:cNvSpPr/>
          <p:nvPr/>
        </p:nvSpPr>
        <p:spPr>
          <a:xfrm>
            <a:off x="5304711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0" name="Shape 418"/>
          <p:cNvSpPr/>
          <p:nvPr/>
        </p:nvSpPr>
        <p:spPr>
          <a:xfrm>
            <a:off x="5393055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1" name="Shape 419"/>
          <p:cNvSpPr/>
          <p:nvPr/>
        </p:nvSpPr>
        <p:spPr>
          <a:xfrm>
            <a:off x="5481399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2" name="Shape 420"/>
          <p:cNvSpPr/>
          <p:nvPr/>
        </p:nvSpPr>
        <p:spPr>
          <a:xfrm>
            <a:off x="5569744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423" name="Shape 421"/>
          <p:cNvSpPr/>
          <p:nvPr/>
        </p:nvSpPr>
        <p:spPr>
          <a:xfrm>
            <a:off x="565808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424" name="Shape 422"/>
          <p:cNvSpPr/>
          <p:nvPr/>
        </p:nvSpPr>
        <p:spPr>
          <a:xfrm>
            <a:off x="5746433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425" name="Shape 423"/>
          <p:cNvSpPr/>
          <p:nvPr/>
        </p:nvSpPr>
        <p:spPr>
          <a:xfrm>
            <a:off x="5834777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426" name="Shape 424"/>
          <p:cNvSpPr/>
          <p:nvPr/>
        </p:nvSpPr>
        <p:spPr>
          <a:xfrm>
            <a:off x="503967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7" name="Shape 425"/>
          <p:cNvSpPr/>
          <p:nvPr/>
        </p:nvSpPr>
        <p:spPr>
          <a:xfrm>
            <a:off x="5128022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8" name="Shape 426"/>
          <p:cNvSpPr/>
          <p:nvPr/>
        </p:nvSpPr>
        <p:spPr>
          <a:xfrm>
            <a:off x="5216366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29" name="Shape 427"/>
          <p:cNvSpPr/>
          <p:nvPr/>
        </p:nvSpPr>
        <p:spPr>
          <a:xfrm>
            <a:off x="5304711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0" name="Shape 428"/>
          <p:cNvSpPr/>
          <p:nvPr/>
        </p:nvSpPr>
        <p:spPr>
          <a:xfrm>
            <a:off x="5393055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1" name="Shape 429"/>
          <p:cNvSpPr/>
          <p:nvPr/>
        </p:nvSpPr>
        <p:spPr>
          <a:xfrm>
            <a:off x="5481399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2" name="Shape 430"/>
          <p:cNvSpPr/>
          <p:nvPr/>
        </p:nvSpPr>
        <p:spPr>
          <a:xfrm>
            <a:off x="5569744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3" name="Shape 431"/>
          <p:cNvSpPr/>
          <p:nvPr/>
        </p:nvSpPr>
        <p:spPr>
          <a:xfrm>
            <a:off x="565808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4" name="Shape 432"/>
          <p:cNvSpPr/>
          <p:nvPr/>
        </p:nvSpPr>
        <p:spPr>
          <a:xfrm>
            <a:off x="5746433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5" name="Shape 433"/>
          <p:cNvSpPr/>
          <p:nvPr/>
        </p:nvSpPr>
        <p:spPr>
          <a:xfrm>
            <a:off x="5834777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6" name="Shape 434"/>
          <p:cNvSpPr/>
          <p:nvPr/>
        </p:nvSpPr>
        <p:spPr>
          <a:xfrm>
            <a:off x="503967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7" name="Shape 435"/>
          <p:cNvSpPr/>
          <p:nvPr/>
        </p:nvSpPr>
        <p:spPr>
          <a:xfrm>
            <a:off x="5128022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8" name="Shape 436"/>
          <p:cNvSpPr/>
          <p:nvPr/>
        </p:nvSpPr>
        <p:spPr>
          <a:xfrm>
            <a:off x="5216366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39" name="Shape 437"/>
          <p:cNvSpPr/>
          <p:nvPr/>
        </p:nvSpPr>
        <p:spPr>
          <a:xfrm>
            <a:off x="5304711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0" name="Shape 438"/>
          <p:cNvSpPr/>
          <p:nvPr/>
        </p:nvSpPr>
        <p:spPr>
          <a:xfrm>
            <a:off x="5393055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1" name="Shape 439"/>
          <p:cNvSpPr/>
          <p:nvPr/>
        </p:nvSpPr>
        <p:spPr>
          <a:xfrm>
            <a:off x="5481399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2" name="Shape 440"/>
          <p:cNvSpPr/>
          <p:nvPr/>
        </p:nvSpPr>
        <p:spPr>
          <a:xfrm>
            <a:off x="5569744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3" name="Shape 441"/>
          <p:cNvSpPr/>
          <p:nvPr/>
        </p:nvSpPr>
        <p:spPr>
          <a:xfrm>
            <a:off x="565808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4" name="Shape 442"/>
          <p:cNvSpPr/>
          <p:nvPr/>
        </p:nvSpPr>
        <p:spPr>
          <a:xfrm>
            <a:off x="5746433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5" name="Shape 443"/>
          <p:cNvSpPr/>
          <p:nvPr/>
        </p:nvSpPr>
        <p:spPr>
          <a:xfrm>
            <a:off x="5834777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6" name="Shape 444"/>
          <p:cNvSpPr/>
          <p:nvPr/>
        </p:nvSpPr>
        <p:spPr>
          <a:xfrm>
            <a:off x="503967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7" name="Shape 445"/>
          <p:cNvSpPr/>
          <p:nvPr/>
        </p:nvSpPr>
        <p:spPr>
          <a:xfrm>
            <a:off x="5128022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8" name="Shape 446"/>
          <p:cNvSpPr/>
          <p:nvPr/>
        </p:nvSpPr>
        <p:spPr>
          <a:xfrm>
            <a:off x="5216366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49" name="Shape 447"/>
          <p:cNvSpPr/>
          <p:nvPr/>
        </p:nvSpPr>
        <p:spPr>
          <a:xfrm>
            <a:off x="5304711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0" name="Shape 448"/>
          <p:cNvSpPr/>
          <p:nvPr/>
        </p:nvSpPr>
        <p:spPr>
          <a:xfrm>
            <a:off x="5393055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1" name="Shape 449"/>
          <p:cNvSpPr/>
          <p:nvPr/>
        </p:nvSpPr>
        <p:spPr>
          <a:xfrm>
            <a:off x="5481399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2" name="Shape 450"/>
          <p:cNvSpPr/>
          <p:nvPr/>
        </p:nvSpPr>
        <p:spPr>
          <a:xfrm>
            <a:off x="5569744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3" name="Shape 451"/>
          <p:cNvSpPr/>
          <p:nvPr/>
        </p:nvSpPr>
        <p:spPr>
          <a:xfrm>
            <a:off x="565808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4" name="Shape 452"/>
          <p:cNvSpPr/>
          <p:nvPr/>
        </p:nvSpPr>
        <p:spPr>
          <a:xfrm>
            <a:off x="5746433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5" name="Shape 453"/>
          <p:cNvSpPr/>
          <p:nvPr/>
        </p:nvSpPr>
        <p:spPr>
          <a:xfrm>
            <a:off x="5834777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6" name="Shape 454"/>
          <p:cNvSpPr/>
          <p:nvPr/>
        </p:nvSpPr>
        <p:spPr>
          <a:xfrm>
            <a:off x="503967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7" name="Shape 455"/>
          <p:cNvSpPr/>
          <p:nvPr/>
        </p:nvSpPr>
        <p:spPr>
          <a:xfrm>
            <a:off x="5128022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8" name="Shape 456"/>
          <p:cNvSpPr/>
          <p:nvPr/>
        </p:nvSpPr>
        <p:spPr>
          <a:xfrm>
            <a:off x="5216366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59" name="Shape 457"/>
          <p:cNvSpPr/>
          <p:nvPr/>
        </p:nvSpPr>
        <p:spPr>
          <a:xfrm>
            <a:off x="5304711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0" name="Shape 458"/>
          <p:cNvSpPr/>
          <p:nvPr/>
        </p:nvSpPr>
        <p:spPr>
          <a:xfrm>
            <a:off x="5393055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1" name="Shape 459"/>
          <p:cNvSpPr/>
          <p:nvPr/>
        </p:nvSpPr>
        <p:spPr>
          <a:xfrm>
            <a:off x="5481399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2" name="Shape 460"/>
          <p:cNvSpPr/>
          <p:nvPr/>
        </p:nvSpPr>
        <p:spPr>
          <a:xfrm>
            <a:off x="5569744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3" name="Shape 461"/>
          <p:cNvSpPr/>
          <p:nvPr/>
        </p:nvSpPr>
        <p:spPr>
          <a:xfrm>
            <a:off x="565808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4" name="Shape 462"/>
          <p:cNvSpPr/>
          <p:nvPr/>
        </p:nvSpPr>
        <p:spPr>
          <a:xfrm>
            <a:off x="5746433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5" name="Shape 463"/>
          <p:cNvSpPr/>
          <p:nvPr/>
        </p:nvSpPr>
        <p:spPr>
          <a:xfrm>
            <a:off x="5834777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6" name="Shape 464"/>
          <p:cNvSpPr/>
          <p:nvPr/>
        </p:nvSpPr>
        <p:spPr>
          <a:xfrm>
            <a:off x="503967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7" name="Shape 465"/>
          <p:cNvSpPr/>
          <p:nvPr/>
        </p:nvSpPr>
        <p:spPr>
          <a:xfrm>
            <a:off x="5128022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8" name="Shape 466"/>
          <p:cNvSpPr/>
          <p:nvPr/>
        </p:nvSpPr>
        <p:spPr>
          <a:xfrm>
            <a:off x="5216366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69" name="Shape 467"/>
          <p:cNvSpPr/>
          <p:nvPr/>
        </p:nvSpPr>
        <p:spPr>
          <a:xfrm>
            <a:off x="5304711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0" name="Shape 468"/>
          <p:cNvSpPr/>
          <p:nvPr/>
        </p:nvSpPr>
        <p:spPr>
          <a:xfrm>
            <a:off x="5393055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1" name="Shape 469"/>
          <p:cNvSpPr/>
          <p:nvPr/>
        </p:nvSpPr>
        <p:spPr>
          <a:xfrm>
            <a:off x="5481399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2" name="Shape 470"/>
          <p:cNvSpPr/>
          <p:nvPr/>
        </p:nvSpPr>
        <p:spPr>
          <a:xfrm>
            <a:off x="5569744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3" name="Shape 471"/>
          <p:cNvSpPr/>
          <p:nvPr/>
        </p:nvSpPr>
        <p:spPr>
          <a:xfrm>
            <a:off x="565808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4" name="Shape 472"/>
          <p:cNvSpPr/>
          <p:nvPr/>
        </p:nvSpPr>
        <p:spPr>
          <a:xfrm>
            <a:off x="5746433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5" name="Shape 473"/>
          <p:cNvSpPr/>
          <p:nvPr/>
        </p:nvSpPr>
        <p:spPr>
          <a:xfrm>
            <a:off x="5834777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6" name="Shape 474"/>
          <p:cNvSpPr/>
          <p:nvPr/>
        </p:nvSpPr>
        <p:spPr>
          <a:xfrm>
            <a:off x="503967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7" name="Shape 475"/>
          <p:cNvSpPr/>
          <p:nvPr/>
        </p:nvSpPr>
        <p:spPr>
          <a:xfrm>
            <a:off x="5128022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8" name="Shape 476"/>
          <p:cNvSpPr/>
          <p:nvPr/>
        </p:nvSpPr>
        <p:spPr>
          <a:xfrm>
            <a:off x="5216366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79" name="Shape 477"/>
          <p:cNvSpPr/>
          <p:nvPr/>
        </p:nvSpPr>
        <p:spPr>
          <a:xfrm>
            <a:off x="5304711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0" name="Shape 478"/>
          <p:cNvSpPr/>
          <p:nvPr/>
        </p:nvSpPr>
        <p:spPr>
          <a:xfrm>
            <a:off x="5393055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1" name="Shape 479"/>
          <p:cNvSpPr/>
          <p:nvPr/>
        </p:nvSpPr>
        <p:spPr>
          <a:xfrm>
            <a:off x="5481399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2" name="Shape 480"/>
          <p:cNvSpPr/>
          <p:nvPr/>
        </p:nvSpPr>
        <p:spPr>
          <a:xfrm>
            <a:off x="5569744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3" name="Shape 481"/>
          <p:cNvSpPr/>
          <p:nvPr/>
        </p:nvSpPr>
        <p:spPr>
          <a:xfrm>
            <a:off x="565808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4" name="Shape 482"/>
          <p:cNvSpPr/>
          <p:nvPr/>
        </p:nvSpPr>
        <p:spPr>
          <a:xfrm>
            <a:off x="5746433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5" name="Shape 483"/>
          <p:cNvSpPr/>
          <p:nvPr/>
        </p:nvSpPr>
        <p:spPr>
          <a:xfrm>
            <a:off x="5834777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6" name="Shape 484"/>
          <p:cNvSpPr/>
          <p:nvPr/>
        </p:nvSpPr>
        <p:spPr>
          <a:xfrm>
            <a:off x="503967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7" name="Shape 485"/>
          <p:cNvSpPr/>
          <p:nvPr/>
        </p:nvSpPr>
        <p:spPr>
          <a:xfrm>
            <a:off x="5128022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8" name="Shape 486"/>
          <p:cNvSpPr/>
          <p:nvPr/>
        </p:nvSpPr>
        <p:spPr>
          <a:xfrm>
            <a:off x="5216366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89" name="Shape 487"/>
          <p:cNvSpPr/>
          <p:nvPr/>
        </p:nvSpPr>
        <p:spPr>
          <a:xfrm>
            <a:off x="5304711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0" name="Shape 488"/>
          <p:cNvSpPr/>
          <p:nvPr/>
        </p:nvSpPr>
        <p:spPr>
          <a:xfrm>
            <a:off x="5393055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1" name="Shape 489"/>
          <p:cNvSpPr/>
          <p:nvPr/>
        </p:nvSpPr>
        <p:spPr>
          <a:xfrm>
            <a:off x="5481399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2" name="Shape 490"/>
          <p:cNvSpPr/>
          <p:nvPr/>
        </p:nvSpPr>
        <p:spPr>
          <a:xfrm>
            <a:off x="5569744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3" name="Shape 491"/>
          <p:cNvSpPr/>
          <p:nvPr/>
        </p:nvSpPr>
        <p:spPr>
          <a:xfrm>
            <a:off x="565808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4" name="Shape 492"/>
          <p:cNvSpPr/>
          <p:nvPr/>
        </p:nvSpPr>
        <p:spPr>
          <a:xfrm>
            <a:off x="5746433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5" name="Shape 493"/>
          <p:cNvSpPr/>
          <p:nvPr/>
        </p:nvSpPr>
        <p:spPr>
          <a:xfrm>
            <a:off x="5834777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6" name="Shape 494"/>
          <p:cNvSpPr/>
          <p:nvPr/>
        </p:nvSpPr>
        <p:spPr>
          <a:xfrm>
            <a:off x="503967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7" name="Shape 495"/>
          <p:cNvSpPr/>
          <p:nvPr/>
        </p:nvSpPr>
        <p:spPr>
          <a:xfrm>
            <a:off x="5128022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8" name="Shape 496"/>
          <p:cNvSpPr/>
          <p:nvPr/>
        </p:nvSpPr>
        <p:spPr>
          <a:xfrm>
            <a:off x="5216366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499" name="Shape 497"/>
          <p:cNvSpPr/>
          <p:nvPr/>
        </p:nvSpPr>
        <p:spPr>
          <a:xfrm>
            <a:off x="5304711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0" name="Shape 498"/>
          <p:cNvSpPr/>
          <p:nvPr/>
        </p:nvSpPr>
        <p:spPr>
          <a:xfrm>
            <a:off x="5393055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1" name="Shape 499"/>
          <p:cNvSpPr/>
          <p:nvPr/>
        </p:nvSpPr>
        <p:spPr>
          <a:xfrm>
            <a:off x="5481399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2" name="Shape 500"/>
          <p:cNvSpPr/>
          <p:nvPr/>
        </p:nvSpPr>
        <p:spPr>
          <a:xfrm>
            <a:off x="5569744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3" name="Shape 501"/>
          <p:cNvSpPr/>
          <p:nvPr/>
        </p:nvSpPr>
        <p:spPr>
          <a:xfrm>
            <a:off x="565808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4" name="Shape 502"/>
          <p:cNvSpPr/>
          <p:nvPr/>
        </p:nvSpPr>
        <p:spPr>
          <a:xfrm>
            <a:off x="5746433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5" name="Shape 503"/>
          <p:cNvSpPr/>
          <p:nvPr/>
        </p:nvSpPr>
        <p:spPr>
          <a:xfrm>
            <a:off x="5834777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6" name="Shape 504"/>
          <p:cNvSpPr/>
          <p:nvPr/>
        </p:nvSpPr>
        <p:spPr>
          <a:xfrm>
            <a:off x="503967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7" name="Shape 505"/>
          <p:cNvSpPr/>
          <p:nvPr/>
        </p:nvSpPr>
        <p:spPr>
          <a:xfrm>
            <a:off x="5128022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8" name="Shape 506"/>
          <p:cNvSpPr/>
          <p:nvPr/>
        </p:nvSpPr>
        <p:spPr>
          <a:xfrm>
            <a:off x="5216366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09" name="Shape 507"/>
          <p:cNvSpPr/>
          <p:nvPr/>
        </p:nvSpPr>
        <p:spPr>
          <a:xfrm>
            <a:off x="5304711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0" name="Shape 508"/>
          <p:cNvSpPr/>
          <p:nvPr/>
        </p:nvSpPr>
        <p:spPr>
          <a:xfrm>
            <a:off x="5393055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1" name="Shape 509"/>
          <p:cNvSpPr/>
          <p:nvPr/>
        </p:nvSpPr>
        <p:spPr>
          <a:xfrm>
            <a:off x="5481399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2" name="Shape 510"/>
          <p:cNvSpPr/>
          <p:nvPr/>
        </p:nvSpPr>
        <p:spPr>
          <a:xfrm>
            <a:off x="5569744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3" name="Shape 511"/>
          <p:cNvSpPr/>
          <p:nvPr/>
        </p:nvSpPr>
        <p:spPr>
          <a:xfrm>
            <a:off x="565808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4" name="Shape 512"/>
          <p:cNvSpPr/>
          <p:nvPr/>
        </p:nvSpPr>
        <p:spPr>
          <a:xfrm>
            <a:off x="5746433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5" name="Shape 513"/>
          <p:cNvSpPr/>
          <p:nvPr/>
        </p:nvSpPr>
        <p:spPr>
          <a:xfrm>
            <a:off x="5834777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516" name="Text 514"/>
          <p:cNvSpPr/>
          <p:nvPr/>
        </p:nvSpPr>
        <p:spPr>
          <a:xfrm>
            <a:off x="5039678" y="3641765"/>
            <a:ext cx="8164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96.02%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7" name="Text 515"/>
          <p:cNvSpPr/>
          <p:nvPr/>
        </p:nvSpPr>
        <p:spPr>
          <a:xfrm>
            <a:off x="5039678" y="397335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F1 Score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8" name="Text 516"/>
          <p:cNvSpPr/>
          <p:nvPr/>
        </p:nvSpPr>
        <p:spPr>
          <a:xfrm>
            <a:off x="5039678" y="4132659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Harmonic mean of precision and recall.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9" name="Shape 517"/>
          <p:cNvSpPr/>
          <p:nvPr/>
        </p:nvSpPr>
        <p:spPr>
          <a:xfrm>
            <a:off x="9682639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0" name="Shape 518"/>
          <p:cNvSpPr/>
          <p:nvPr/>
        </p:nvSpPr>
        <p:spPr>
          <a:xfrm>
            <a:off x="9770983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1" name="Shape 519"/>
          <p:cNvSpPr/>
          <p:nvPr/>
        </p:nvSpPr>
        <p:spPr>
          <a:xfrm>
            <a:off x="985932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2" name="Shape 520"/>
          <p:cNvSpPr/>
          <p:nvPr/>
        </p:nvSpPr>
        <p:spPr>
          <a:xfrm>
            <a:off x="9947672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3" name="Shape 521"/>
          <p:cNvSpPr/>
          <p:nvPr/>
        </p:nvSpPr>
        <p:spPr>
          <a:xfrm>
            <a:off x="10036016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4" name="Shape 522"/>
          <p:cNvSpPr/>
          <p:nvPr/>
        </p:nvSpPr>
        <p:spPr>
          <a:xfrm>
            <a:off x="10124361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5" name="Shape 523"/>
          <p:cNvSpPr/>
          <p:nvPr/>
        </p:nvSpPr>
        <p:spPr>
          <a:xfrm>
            <a:off x="10212705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6" name="Shape 524"/>
          <p:cNvSpPr/>
          <p:nvPr/>
        </p:nvSpPr>
        <p:spPr>
          <a:xfrm>
            <a:off x="10301049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7" name="Shape 525"/>
          <p:cNvSpPr/>
          <p:nvPr/>
        </p:nvSpPr>
        <p:spPr>
          <a:xfrm>
            <a:off x="10389394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8" name="Shape 526"/>
          <p:cNvSpPr/>
          <p:nvPr/>
        </p:nvSpPr>
        <p:spPr>
          <a:xfrm>
            <a:off x="10477738" y="26809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29" name="Shape 527"/>
          <p:cNvSpPr/>
          <p:nvPr/>
        </p:nvSpPr>
        <p:spPr>
          <a:xfrm>
            <a:off x="9682639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0" name="Shape 528"/>
          <p:cNvSpPr/>
          <p:nvPr/>
        </p:nvSpPr>
        <p:spPr>
          <a:xfrm>
            <a:off x="9770983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1" name="Shape 529"/>
          <p:cNvSpPr/>
          <p:nvPr/>
        </p:nvSpPr>
        <p:spPr>
          <a:xfrm>
            <a:off x="985932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2" name="Shape 530"/>
          <p:cNvSpPr/>
          <p:nvPr/>
        </p:nvSpPr>
        <p:spPr>
          <a:xfrm>
            <a:off x="9947672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3" name="Shape 531"/>
          <p:cNvSpPr/>
          <p:nvPr/>
        </p:nvSpPr>
        <p:spPr>
          <a:xfrm>
            <a:off x="10036016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4" name="Shape 532"/>
          <p:cNvSpPr/>
          <p:nvPr/>
        </p:nvSpPr>
        <p:spPr>
          <a:xfrm>
            <a:off x="10124361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5" name="Shape 533"/>
          <p:cNvSpPr/>
          <p:nvPr/>
        </p:nvSpPr>
        <p:spPr>
          <a:xfrm>
            <a:off x="10212705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6" name="Shape 534"/>
          <p:cNvSpPr/>
          <p:nvPr/>
        </p:nvSpPr>
        <p:spPr>
          <a:xfrm>
            <a:off x="10301049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7" name="Shape 535"/>
          <p:cNvSpPr/>
          <p:nvPr/>
        </p:nvSpPr>
        <p:spPr>
          <a:xfrm>
            <a:off x="10389394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8" name="Shape 536"/>
          <p:cNvSpPr/>
          <p:nvPr/>
        </p:nvSpPr>
        <p:spPr>
          <a:xfrm>
            <a:off x="10477738" y="276927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39" name="Shape 537"/>
          <p:cNvSpPr/>
          <p:nvPr/>
        </p:nvSpPr>
        <p:spPr>
          <a:xfrm>
            <a:off x="9682639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0" name="Shape 538"/>
          <p:cNvSpPr/>
          <p:nvPr/>
        </p:nvSpPr>
        <p:spPr>
          <a:xfrm>
            <a:off x="9770983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1" name="Shape 539"/>
          <p:cNvSpPr/>
          <p:nvPr/>
        </p:nvSpPr>
        <p:spPr>
          <a:xfrm>
            <a:off x="985932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2" name="Shape 540"/>
          <p:cNvSpPr/>
          <p:nvPr/>
        </p:nvSpPr>
        <p:spPr>
          <a:xfrm>
            <a:off x="9947672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3" name="Shape 541"/>
          <p:cNvSpPr/>
          <p:nvPr/>
        </p:nvSpPr>
        <p:spPr>
          <a:xfrm>
            <a:off x="10036016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4" name="Shape 542"/>
          <p:cNvSpPr/>
          <p:nvPr/>
        </p:nvSpPr>
        <p:spPr>
          <a:xfrm>
            <a:off x="10124361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5" name="Shape 543"/>
          <p:cNvSpPr/>
          <p:nvPr/>
        </p:nvSpPr>
        <p:spPr>
          <a:xfrm>
            <a:off x="10212705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6" name="Shape 544"/>
          <p:cNvSpPr/>
          <p:nvPr/>
        </p:nvSpPr>
        <p:spPr>
          <a:xfrm>
            <a:off x="10301049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7" name="Shape 545"/>
          <p:cNvSpPr/>
          <p:nvPr/>
        </p:nvSpPr>
        <p:spPr>
          <a:xfrm>
            <a:off x="10389394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8" name="Shape 546"/>
          <p:cNvSpPr/>
          <p:nvPr/>
        </p:nvSpPr>
        <p:spPr>
          <a:xfrm>
            <a:off x="10477738" y="285761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49" name="Shape 547"/>
          <p:cNvSpPr/>
          <p:nvPr/>
        </p:nvSpPr>
        <p:spPr>
          <a:xfrm>
            <a:off x="9682639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0" name="Shape 548"/>
          <p:cNvSpPr/>
          <p:nvPr/>
        </p:nvSpPr>
        <p:spPr>
          <a:xfrm>
            <a:off x="9770983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1" name="Shape 549"/>
          <p:cNvSpPr/>
          <p:nvPr/>
        </p:nvSpPr>
        <p:spPr>
          <a:xfrm>
            <a:off x="985932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2" name="Shape 550"/>
          <p:cNvSpPr/>
          <p:nvPr/>
        </p:nvSpPr>
        <p:spPr>
          <a:xfrm>
            <a:off x="9947672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3" name="Shape 551"/>
          <p:cNvSpPr/>
          <p:nvPr/>
        </p:nvSpPr>
        <p:spPr>
          <a:xfrm>
            <a:off x="10036016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4" name="Shape 552"/>
          <p:cNvSpPr/>
          <p:nvPr/>
        </p:nvSpPr>
        <p:spPr>
          <a:xfrm>
            <a:off x="10124361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5" name="Shape 553"/>
          <p:cNvSpPr/>
          <p:nvPr/>
        </p:nvSpPr>
        <p:spPr>
          <a:xfrm>
            <a:off x="10212705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6" name="Shape 554"/>
          <p:cNvSpPr/>
          <p:nvPr/>
        </p:nvSpPr>
        <p:spPr>
          <a:xfrm>
            <a:off x="10301049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7" name="Shape 555"/>
          <p:cNvSpPr/>
          <p:nvPr/>
        </p:nvSpPr>
        <p:spPr>
          <a:xfrm>
            <a:off x="10389394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8" name="Shape 556"/>
          <p:cNvSpPr/>
          <p:nvPr/>
        </p:nvSpPr>
        <p:spPr>
          <a:xfrm>
            <a:off x="10477738" y="294596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59" name="Shape 557"/>
          <p:cNvSpPr/>
          <p:nvPr/>
        </p:nvSpPr>
        <p:spPr>
          <a:xfrm>
            <a:off x="9682639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0" name="Shape 558"/>
          <p:cNvSpPr/>
          <p:nvPr/>
        </p:nvSpPr>
        <p:spPr>
          <a:xfrm>
            <a:off x="9770983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1" name="Shape 559"/>
          <p:cNvSpPr/>
          <p:nvPr/>
        </p:nvSpPr>
        <p:spPr>
          <a:xfrm>
            <a:off x="985932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2" name="Shape 560"/>
          <p:cNvSpPr/>
          <p:nvPr/>
        </p:nvSpPr>
        <p:spPr>
          <a:xfrm>
            <a:off x="9947672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3" name="Shape 561"/>
          <p:cNvSpPr/>
          <p:nvPr/>
        </p:nvSpPr>
        <p:spPr>
          <a:xfrm>
            <a:off x="10036016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4" name="Shape 562"/>
          <p:cNvSpPr/>
          <p:nvPr/>
        </p:nvSpPr>
        <p:spPr>
          <a:xfrm>
            <a:off x="10124361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5" name="Shape 563"/>
          <p:cNvSpPr/>
          <p:nvPr/>
        </p:nvSpPr>
        <p:spPr>
          <a:xfrm>
            <a:off x="10212705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6" name="Shape 564"/>
          <p:cNvSpPr/>
          <p:nvPr/>
        </p:nvSpPr>
        <p:spPr>
          <a:xfrm>
            <a:off x="10301049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7" name="Shape 565"/>
          <p:cNvSpPr/>
          <p:nvPr/>
        </p:nvSpPr>
        <p:spPr>
          <a:xfrm>
            <a:off x="10389394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8" name="Shape 566"/>
          <p:cNvSpPr/>
          <p:nvPr/>
        </p:nvSpPr>
        <p:spPr>
          <a:xfrm>
            <a:off x="10477738" y="30343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69" name="Shape 567"/>
          <p:cNvSpPr/>
          <p:nvPr/>
        </p:nvSpPr>
        <p:spPr>
          <a:xfrm>
            <a:off x="9682639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0" name="Shape 568"/>
          <p:cNvSpPr/>
          <p:nvPr/>
        </p:nvSpPr>
        <p:spPr>
          <a:xfrm>
            <a:off x="9770983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1" name="Shape 569"/>
          <p:cNvSpPr/>
          <p:nvPr/>
        </p:nvSpPr>
        <p:spPr>
          <a:xfrm>
            <a:off x="985932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2" name="Shape 570"/>
          <p:cNvSpPr/>
          <p:nvPr/>
        </p:nvSpPr>
        <p:spPr>
          <a:xfrm>
            <a:off x="9947672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3" name="Shape 571"/>
          <p:cNvSpPr/>
          <p:nvPr/>
        </p:nvSpPr>
        <p:spPr>
          <a:xfrm>
            <a:off x="10036016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4" name="Shape 572"/>
          <p:cNvSpPr/>
          <p:nvPr/>
        </p:nvSpPr>
        <p:spPr>
          <a:xfrm>
            <a:off x="10124361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5" name="Shape 573"/>
          <p:cNvSpPr/>
          <p:nvPr/>
        </p:nvSpPr>
        <p:spPr>
          <a:xfrm>
            <a:off x="10212705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6" name="Shape 574"/>
          <p:cNvSpPr/>
          <p:nvPr/>
        </p:nvSpPr>
        <p:spPr>
          <a:xfrm>
            <a:off x="10301049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7" name="Shape 575"/>
          <p:cNvSpPr/>
          <p:nvPr/>
        </p:nvSpPr>
        <p:spPr>
          <a:xfrm>
            <a:off x="10389394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8" name="Shape 576"/>
          <p:cNvSpPr/>
          <p:nvPr/>
        </p:nvSpPr>
        <p:spPr>
          <a:xfrm>
            <a:off x="10477738" y="312265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79" name="Shape 577"/>
          <p:cNvSpPr/>
          <p:nvPr/>
        </p:nvSpPr>
        <p:spPr>
          <a:xfrm>
            <a:off x="9682639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0" name="Shape 578"/>
          <p:cNvSpPr/>
          <p:nvPr/>
        </p:nvSpPr>
        <p:spPr>
          <a:xfrm>
            <a:off x="9770983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1" name="Shape 579"/>
          <p:cNvSpPr/>
          <p:nvPr/>
        </p:nvSpPr>
        <p:spPr>
          <a:xfrm>
            <a:off x="985932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2" name="Shape 580"/>
          <p:cNvSpPr/>
          <p:nvPr/>
        </p:nvSpPr>
        <p:spPr>
          <a:xfrm>
            <a:off x="9947672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3" name="Shape 581"/>
          <p:cNvSpPr/>
          <p:nvPr/>
        </p:nvSpPr>
        <p:spPr>
          <a:xfrm>
            <a:off x="10036016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4" name="Shape 582"/>
          <p:cNvSpPr/>
          <p:nvPr/>
        </p:nvSpPr>
        <p:spPr>
          <a:xfrm>
            <a:off x="10124361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5" name="Shape 583"/>
          <p:cNvSpPr/>
          <p:nvPr/>
        </p:nvSpPr>
        <p:spPr>
          <a:xfrm>
            <a:off x="10212705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6" name="Shape 584"/>
          <p:cNvSpPr/>
          <p:nvPr/>
        </p:nvSpPr>
        <p:spPr>
          <a:xfrm>
            <a:off x="10301049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7" name="Shape 585"/>
          <p:cNvSpPr/>
          <p:nvPr/>
        </p:nvSpPr>
        <p:spPr>
          <a:xfrm>
            <a:off x="10389394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8" name="Shape 586"/>
          <p:cNvSpPr/>
          <p:nvPr/>
        </p:nvSpPr>
        <p:spPr>
          <a:xfrm>
            <a:off x="10477738" y="321099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89" name="Shape 587"/>
          <p:cNvSpPr/>
          <p:nvPr/>
        </p:nvSpPr>
        <p:spPr>
          <a:xfrm>
            <a:off x="9682639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0" name="Shape 588"/>
          <p:cNvSpPr/>
          <p:nvPr/>
        </p:nvSpPr>
        <p:spPr>
          <a:xfrm>
            <a:off x="9770983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1" name="Shape 589"/>
          <p:cNvSpPr/>
          <p:nvPr/>
        </p:nvSpPr>
        <p:spPr>
          <a:xfrm>
            <a:off x="985932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2" name="Shape 590"/>
          <p:cNvSpPr/>
          <p:nvPr/>
        </p:nvSpPr>
        <p:spPr>
          <a:xfrm>
            <a:off x="9947672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3" name="Shape 591"/>
          <p:cNvSpPr/>
          <p:nvPr/>
        </p:nvSpPr>
        <p:spPr>
          <a:xfrm>
            <a:off x="10036016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4" name="Shape 592"/>
          <p:cNvSpPr/>
          <p:nvPr/>
        </p:nvSpPr>
        <p:spPr>
          <a:xfrm>
            <a:off x="10124361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5" name="Shape 593"/>
          <p:cNvSpPr/>
          <p:nvPr/>
        </p:nvSpPr>
        <p:spPr>
          <a:xfrm>
            <a:off x="10212705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6" name="Shape 594"/>
          <p:cNvSpPr/>
          <p:nvPr/>
        </p:nvSpPr>
        <p:spPr>
          <a:xfrm>
            <a:off x="10301049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7" name="Shape 595"/>
          <p:cNvSpPr/>
          <p:nvPr/>
        </p:nvSpPr>
        <p:spPr>
          <a:xfrm>
            <a:off x="10389394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8" name="Shape 596"/>
          <p:cNvSpPr/>
          <p:nvPr/>
        </p:nvSpPr>
        <p:spPr>
          <a:xfrm>
            <a:off x="10477738" y="329934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599" name="Shape 597"/>
          <p:cNvSpPr/>
          <p:nvPr/>
        </p:nvSpPr>
        <p:spPr>
          <a:xfrm>
            <a:off x="9682639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0" name="Shape 598"/>
          <p:cNvSpPr/>
          <p:nvPr/>
        </p:nvSpPr>
        <p:spPr>
          <a:xfrm>
            <a:off x="9770983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1" name="Shape 599"/>
          <p:cNvSpPr/>
          <p:nvPr/>
        </p:nvSpPr>
        <p:spPr>
          <a:xfrm>
            <a:off x="985932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2" name="Shape 600"/>
          <p:cNvSpPr/>
          <p:nvPr/>
        </p:nvSpPr>
        <p:spPr>
          <a:xfrm>
            <a:off x="9947672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3" name="Shape 601"/>
          <p:cNvSpPr/>
          <p:nvPr/>
        </p:nvSpPr>
        <p:spPr>
          <a:xfrm>
            <a:off x="10036016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4" name="Shape 602"/>
          <p:cNvSpPr/>
          <p:nvPr/>
        </p:nvSpPr>
        <p:spPr>
          <a:xfrm>
            <a:off x="10124361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5" name="Shape 603"/>
          <p:cNvSpPr/>
          <p:nvPr/>
        </p:nvSpPr>
        <p:spPr>
          <a:xfrm>
            <a:off x="10212705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6" name="Shape 604"/>
          <p:cNvSpPr/>
          <p:nvPr/>
        </p:nvSpPr>
        <p:spPr>
          <a:xfrm>
            <a:off x="10301049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7" name="Shape 605"/>
          <p:cNvSpPr/>
          <p:nvPr/>
        </p:nvSpPr>
        <p:spPr>
          <a:xfrm>
            <a:off x="10389394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8" name="Shape 606"/>
          <p:cNvSpPr/>
          <p:nvPr/>
        </p:nvSpPr>
        <p:spPr>
          <a:xfrm>
            <a:off x="10477738" y="338768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09" name="Shape 607"/>
          <p:cNvSpPr/>
          <p:nvPr/>
        </p:nvSpPr>
        <p:spPr>
          <a:xfrm>
            <a:off x="9682639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0" name="Shape 608"/>
          <p:cNvSpPr/>
          <p:nvPr/>
        </p:nvSpPr>
        <p:spPr>
          <a:xfrm>
            <a:off x="9770983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1" name="Shape 609"/>
          <p:cNvSpPr/>
          <p:nvPr/>
        </p:nvSpPr>
        <p:spPr>
          <a:xfrm>
            <a:off x="985932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2" name="Shape 610"/>
          <p:cNvSpPr/>
          <p:nvPr/>
        </p:nvSpPr>
        <p:spPr>
          <a:xfrm>
            <a:off x="9947672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3" name="Shape 611"/>
          <p:cNvSpPr/>
          <p:nvPr/>
        </p:nvSpPr>
        <p:spPr>
          <a:xfrm>
            <a:off x="10036016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14" name="Shape 612"/>
          <p:cNvSpPr/>
          <p:nvPr/>
        </p:nvSpPr>
        <p:spPr>
          <a:xfrm>
            <a:off x="10124361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5" name="Shape 613"/>
          <p:cNvSpPr/>
          <p:nvPr/>
        </p:nvSpPr>
        <p:spPr>
          <a:xfrm>
            <a:off x="10212705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6" name="Shape 614"/>
          <p:cNvSpPr/>
          <p:nvPr/>
        </p:nvSpPr>
        <p:spPr>
          <a:xfrm>
            <a:off x="10301049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7" name="Shape 615"/>
          <p:cNvSpPr/>
          <p:nvPr/>
        </p:nvSpPr>
        <p:spPr>
          <a:xfrm>
            <a:off x="10389394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8" name="Shape 616"/>
          <p:cNvSpPr/>
          <p:nvPr/>
        </p:nvSpPr>
        <p:spPr>
          <a:xfrm>
            <a:off x="10477738" y="347603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19" name="Text 617"/>
          <p:cNvSpPr/>
          <p:nvPr/>
        </p:nvSpPr>
        <p:spPr>
          <a:xfrm>
            <a:off x="9682639" y="3641765"/>
            <a:ext cx="60055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5.15%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0" name="Text 618"/>
          <p:cNvSpPr/>
          <p:nvPr/>
        </p:nvSpPr>
        <p:spPr>
          <a:xfrm>
            <a:off x="9682639" y="397335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Positive Rate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1" name="Text 619"/>
          <p:cNvSpPr/>
          <p:nvPr/>
        </p:nvSpPr>
        <p:spPr>
          <a:xfrm>
            <a:off x="9682639" y="4132659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Rate of real images misclassified as AI.</a:t>
            </a:r>
            <a:endParaRPr kumimoji="0" lang="en-US" sz="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2" name="Shape 620"/>
          <p:cNvSpPr/>
          <p:nvPr/>
        </p:nvSpPr>
        <p:spPr>
          <a:xfrm>
            <a:off x="435910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3" name="Shape 621"/>
          <p:cNvSpPr/>
          <p:nvPr/>
        </p:nvSpPr>
        <p:spPr>
          <a:xfrm>
            <a:off x="524255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4" name="Shape 622"/>
          <p:cNvSpPr/>
          <p:nvPr/>
        </p:nvSpPr>
        <p:spPr>
          <a:xfrm>
            <a:off x="612599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5" name="Shape 623"/>
          <p:cNvSpPr/>
          <p:nvPr/>
        </p:nvSpPr>
        <p:spPr>
          <a:xfrm>
            <a:off x="700943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6" name="Shape 624"/>
          <p:cNvSpPr/>
          <p:nvPr/>
        </p:nvSpPr>
        <p:spPr>
          <a:xfrm>
            <a:off x="78928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7" name="Shape 625"/>
          <p:cNvSpPr/>
          <p:nvPr/>
        </p:nvSpPr>
        <p:spPr>
          <a:xfrm>
            <a:off x="877632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8" name="Shape 626"/>
          <p:cNvSpPr/>
          <p:nvPr/>
        </p:nvSpPr>
        <p:spPr>
          <a:xfrm>
            <a:off x="965977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29" name="Shape 627"/>
          <p:cNvSpPr/>
          <p:nvPr/>
        </p:nvSpPr>
        <p:spPr>
          <a:xfrm>
            <a:off x="1054321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30" name="Shape 628"/>
          <p:cNvSpPr/>
          <p:nvPr/>
        </p:nvSpPr>
        <p:spPr>
          <a:xfrm>
            <a:off x="1142665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31" name="Shape 629"/>
          <p:cNvSpPr/>
          <p:nvPr/>
        </p:nvSpPr>
        <p:spPr>
          <a:xfrm>
            <a:off x="1231010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632" name="Shape 630"/>
          <p:cNvSpPr/>
          <p:nvPr/>
        </p:nvSpPr>
        <p:spPr>
          <a:xfrm>
            <a:off x="435910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3" name="Shape 631"/>
          <p:cNvSpPr/>
          <p:nvPr/>
        </p:nvSpPr>
        <p:spPr>
          <a:xfrm>
            <a:off x="524255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4" name="Shape 632"/>
          <p:cNvSpPr/>
          <p:nvPr/>
        </p:nvSpPr>
        <p:spPr>
          <a:xfrm>
            <a:off x="612599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5" name="Shape 633"/>
          <p:cNvSpPr/>
          <p:nvPr/>
        </p:nvSpPr>
        <p:spPr>
          <a:xfrm>
            <a:off x="700943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6" name="Shape 634"/>
          <p:cNvSpPr/>
          <p:nvPr/>
        </p:nvSpPr>
        <p:spPr>
          <a:xfrm>
            <a:off x="78928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7" name="Shape 635"/>
          <p:cNvSpPr/>
          <p:nvPr/>
        </p:nvSpPr>
        <p:spPr>
          <a:xfrm>
            <a:off x="877632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8" name="Shape 636"/>
          <p:cNvSpPr/>
          <p:nvPr/>
        </p:nvSpPr>
        <p:spPr>
          <a:xfrm>
            <a:off x="965977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39" name="Shape 637"/>
          <p:cNvSpPr/>
          <p:nvPr/>
        </p:nvSpPr>
        <p:spPr>
          <a:xfrm>
            <a:off x="1054321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0" name="Shape 638"/>
          <p:cNvSpPr/>
          <p:nvPr/>
        </p:nvSpPr>
        <p:spPr>
          <a:xfrm>
            <a:off x="1142665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1" name="Shape 639"/>
          <p:cNvSpPr/>
          <p:nvPr/>
        </p:nvSpPr>
        <p:spPr>
          <a:xfrm>
            <a:off x="1231010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2" name="Shape 640"/>
          <p:cNvSpPr/>
          <p:nvPr/>
        </p:nvSpPr>
        <p:spPr>
          <a:xfrm>
            <a:off x="435910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3" name="Shape 641"/>
          <p:cNvSpPr/>
          <p:nvPr/>
        </p:nvSpPr>
        <p:spPr>
          <a:xfrm>
            <a:off x="524255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4" name="Shape 642"/>
          <p:cNvSpPr/>
          <p:nvPr/>
        </p:nvSpPr>
        <p:spPr>
          <a:xfrm>
            <a:off x="612599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5" name="Shape 643"/>
          <p:cNvSpPr/>
          <p:nvPr/>
        </p:nvSpPr>
        <p:spPr>
          <a:xfrm>
            <a:off x="700943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6" name="Shape 644"/>
          <p:cNvSpPr/>
          <p:nvPr/>
        </p:nvSpPr>
        <p:spPr>
          <a:xfrm>
            <a:off x="78928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7" name="Shape 645"/>
          <p:cNvSpPr/>
          <p:nvPr/>
        </p:nvSpPr>
        <p:spPr>
          <a:xfrm>
            <a:off x="877632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8" name="Shape 646"/>
          <p:cNvSpPr/>
          <p:nvPr/>
        </p:nvSpPr>
        <p:spPr>
          <a:xfrm>
            <a:off x="965977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49" name="Shape 647"/>
          <p:cNvSpPr/>
          <p:nvPr/>
        </p:nvSpPr>
        <p:spPr>
          <a:xfrm>
            <a:off x="1054321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0" name="Shape 648"/>
          <p:cNvSpPr/>
          <p:nvPr/>
        </p:nvSpPr>
        <p:spPr>
          <a:xfrm>
            <a:off x="1142665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1" name="Shape 649"/>
          <p:cNvSpPr/>
          <p:nvPr/>
        </p:nvSpPr>
        <p:spPr>
          <a:xfrm>
            <a:off x="1231010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2" name="Shape 650"/>
          <p:cNvSpPr/>
          <p:nvPr/>
        </p:nvSpPr>
        <p:spPr>
          <a:xfrm>
            <a:off x="435910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3" name="Shape 651"/>
          <p:cNvSpPr/>
          <p:nvPr/>
        </p:nvSpPr>
        <p:spPr>
          <a:xfrm>
            <a:off x="524255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4" name="Shape 652"/>
          <p:cNvSpPr/>
          <p:nvPr/>
        </p:nvSpPr>
        <p:spPr>
          <a:xfrm>
            <a:off x="612599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5" name="Shape 653"/>
          <p:cNvSpPr/>
          <p:nvPr/>
        </p:nvSpPr>
        <p:spPr>
          <a:xfrm>
            <a:off x="700943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6" name="Shape 654"/>
          <p:cNvSpPr/>
          <p:nvPr/>
        </p:nvSpPr>
        <p:spPr>
          <a:xfrm>
            <a:off x="78928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7" name="Shape 655"/>
          <p:cNvSpPr/>
          <p:nvPr/>
        </p:nvSpPr>
        <p:spPr>
          <a:xfrm>
            <a:off x="877632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8" name="Shape 656"/>
          <p:cNvSpPr/>
          <p:nvPr/>
        </p:nvSpPr>
        <p:spPr>
          <a:xfrm>
            <a:off x="965977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59" name="Shape 657"/>
          <p:cNvSpPr/>
          <p:nvPr/>
        </p:nvSpPr>
        <p:spPr>
          <a:xfrm>
            <a:off x="1054321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0" name="Shape 658"/>
          <p:cNvSpPr/>
          <p:nvPr/>
        </p:nvSpPr>
        <p:spPr>
          <a:xfrm>
            <a:off x="1142665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1" name="Shape 659"/>
          <p:cNvSpPr/>
          <p:nvPr/>
        </p:nvSpPr>
        <p:spPr>
          <a:xfrm>
            <a:off x="1231010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2" name="Shape 660"/>
          <p:cNvSpPr/>
          <p:nvPr/>
        </p:nvSpPr>
        <p:spPr>
          <a:xfrm>
            <a:off x="435910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3" name="Shape 661"/>
          <p:cNvSpPr/>
          <p:nvPr/>
        </p:nvSpPr>
        <p:spPr>
          <a:xfrm>
            <a:off x="524255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4" name="Shape 662"/>
          <p:cNvSpPr/>
          <p:nvPr/>
        </p:nvSpPr>
        <p:spPr>
          <a:xfrm>
            <a:off x="612599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5" name="Shape 663"/>
          <p:cNvSpPr/>
          <p:nvPr/>
        </p:nvSpPr>
        <p:spPr>
          <a:xfrm>
            <a:off x="700943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6" name="Shape 664"/>
          <p:cNvSpPr/>
          <p:nvPr/>
        </p:nvSpPr>
        <p:spPr>
          <a:xfrm>
            <a:off x="78928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7" name="Shape 665"/>
          <p:cNvSpPr/>
          <p:nvPr/>
        </p:nvSpPr>
        <p:spPr>
          <a:xfrm>
            <a:off x="877632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8" name="Shape 666"/>
          <p:cNvSpPr/>
          <p:nvPr/>
        </p:nvSpPr>
        <p:spPr>
          <a:xfrm>
            <a:off x="965977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69" name="Shape 667"/>
          <p:cNvSpPr/>
          <p:nvPr/>
        </p:nvSpPr>
        <p:spPr>
          <a:xfrm>
            <a:off x="1054321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0" name="Shape 668"/>
          <p:cNvSpPr/>
          <p:nvPr/>
        </p:nvSpPr>
        <p:spPr>
          <a:xfrm>
            <a:off x="1142665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1" name="Shape 669"/>
          <p:cNvSpPr/>
          <p:nvPr/>
        </p:nvSpPr>
        <p:spPr>
          <a:xfrm>
            <a:off x="1231010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2" name="Shape 670"/>
          <p:cNvSpPr/>
          <p:nvPr/>
        </p:nvSpPr>
        <p:spPr>
          <a:xfrm>
            <a:off x="435910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3" name="Shape 671"/>
          <p:cNvSpPr/>
          <p:nvPr/>
        </p:nvSpPr>
        <p:spPr>
          <a:xfrm>
            <a:off x="524255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4" name="Shape 672"/>
          <p:cNvSpPr/>
          <p:nvPr/>
        </p:nvSpPr>
        <p:spPr>
          <a:xfrm>
            <a:off x="612599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5" name="Shape 673"/>
          <p:cNvSpPr/>
          <p:nvPr/>
        </p:nvSpPr>
        <p:spPr>
          <a:xfrm>
            <a:off x="700943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6" name="Shape 674"/>
          <p:cNvSpPr/>
          <p:nvPr/>
        </p:nvSpPr>
        <p:spPr>
          <a:xfrm>
            <a:off x="78928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7" name="Shape 675"/>
          <p:cNvSpPr/>
          <p:nvPr/>
        </p:nvSpPr>
        <p:spPr>
          <a:xfrm>
            <a:off x="877632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8" name="Shape 676"/>
          <p:cNvSpPr/>
          <p:nvPr/>
        </p:nvSpPr>
        <p:spPr>
          <a:xfrm>
            <a:off x="965977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79" name="Shape 677"/>
          <p:cNvSpPr/>
          <p:nvPr/>
        </p:nvSpPr>
        <p:spPr>
          <a:xfrm>
            <a:off x="1054321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0" name="Shape 678"/>
          <p:cNvSpPr/>
          <p:nvPr/>
        </p:nvSpPr>
        <p:spPr>
          <a:xfrm>
            <a:off x="1142665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1" name="Shape 679"/>
          <p:cNvSpPr/>
          <p:nvPr/>
        </p:nvSpPr>
        <p:spPr>
          <a:xfrm>
            <a:off x="1231010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2" name="Shape 680"/>
          <p:cNvSpPr/>
          <p:nvPr/>
        </p:nvSpPr>
        <p:spPr>
          <a:xfrm>
            <a:off x="435910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3" name="Shape 681"/>
          <p:cNvSpPr/>
          <p:nvPr/>
        </p:nvSpPr>
        <p:spPr>
          <a:xfrm>
            <a:off x="524255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4" name="Shape 682"/>
          <p:cNvSpPr/>
          <p:nvPr/>
        </p:nvSpPr>
        <p:spPr>
          <a:xfrm>
            <a:off x="612599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5" name="Shape 683"/>
          <p:cNvSpPr/>
          <p:nvPr/>
        </p:nvSpPr>
        <p:spPr>
          <a:xfrm>
            <a:off x="700943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6" name="Shape 684"/>
          <p:cNvSpPr/>
          <p:nvPr/>
        </p:nvSpPr>
        <p:spPr>
          <a:xfrm>
            <a:off x="78928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7" name="Shape 685"/>
          <p:cNvSpPr/>
          <p:nvPr/>
        </p:nvSpPr>
        <p:spPr>
          <a:xfrm>
            <a:off x="877632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8" name="Shape 686"/>
          <p:cNvSpPr/>
          <p:nvPr/>
        </p:nvSpPr>
        <p:spPr>
          <a:xfrm>
            <a:off x="965977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89" name="Shape 687"/>
          <p:cNvSpPr/>
          <p:nvPr/>
        </p:nvSpPr>
        <p:spPr>
          <a:xfrm>
            <a:off x="1054321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0" name="Shape 688"/>
          <p:cNvSpPr/>
          <p:nvPr/>
        </p:nvSpPr>
        <p:spPr>
          <a:xfrm>
            <a:off x="1142665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1" name="Shape 689"/>
          <p:cNvSpPr/>
          <p:nvPr/>
        </p:nvSpPr>
        <p:spPr>
          <a:xfrm>
            <a:off x="1231010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2" name="Shape 690"/>
          <p:cNvSpPr/>
          <p:nvPr/>
        </p:nvSpPr>
        <p:spPr>
          <a:xfrm>
            <a:off x="435910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3" name="Shape 691"/>
          <p:cNvSpPr/>
          <p:nvPr/>
        </p:nvSpPr>
        <p:spPr>
          <a:xfrm>
            <a:off x="524255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4" name="Shape 692"/>
          <p:cNvSpPr/>
          <p:nvPr/>
        </p:nvSpPr>
        <p:spPr>
          <a:xfrm>
            <a:off x="612599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5" name="Shape 693"/>
          <p:cNvSpPr/>
          <p:nvPr/>
        </p:nvSpPr>
        <p:spPr>
          <a:xfrm>
            <a:off x="700943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6" name="Shape 694"/>
          <p:cNvSpPr/>
          <p:nvPr/>
        </p:nvSpPr>
        <p:spPr>
          <a:xfrm>
            <a:off x="78928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7" name="Shape 695"/>
          <p:cNvSpPr/>
          <p:nvPr/>
        </p:nvSpPr>
        <p:spPr>
          <a:xfrm>
            <a:off x="877632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8" name="Shape 696"/>
          <p:cNvSpPr/>
          <p:nvPr/>
        </p:nvSpPr>
        <p:spPr>
          <a:xfrm>
            <a:off x="965977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699" name="Shape 697"/>
          <p:cNvSpPr/>
          <p:nvPr/>
        </p:nvSpPr>
        <p:spPr>
          <a:xfrm>
            <a:off x="1054321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0" name="Shape 698"/>
          <p:cNvSpPr/>
          <p:nvPr/>
        </p:nvSpPr>
        <p:spPr>
          <a:xfrm>
            <a:off x="1142665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1" name="Shape 699"/>
          <p:cNvSpPr/>
          <p:nvPr/>
        </p:nvSpPr>
        <p:spPr>
          <a:xfrm>
            <a:off x="1231010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2" name="Shape 700"/>
          <p:cNvSpPr/>
          <p:nvPr/>
        </p:nvSpPr>
        <p:spPr>
          <a:xfrm>
            <a:off x="435910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3" name="Shape 701"/>
          <p:cNvSpPr/>
          <p:nvPr/>
        </p:nvSpPr>
        <p:spPr>
          <a:xfrm>
            <a:off x="524255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4" name="Shape 702"/>
          <p:cNvSpPr/>
          <p:nvPr/>
        </p:nvSpPr>
        <p:spPr>
          <a:xfrm>
            <a:off x="612599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5" name="Shape 703"/>
          <p:cNvSpPr/>
          <p:nvPr/>
        </p:nvSpPr>
        <p:spPr>
          <a:xfrm>
            <a:off x="700943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6" name="Shape 704"/>
          <p:cNvSpPr/>
          <p:nvPr/>
        </p:nvSpPr>
        <p:spPr>
          <a:xfrm>
            <a:off x="78928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7" name="Shape 705"/>
          <p:cNvSpPr/>
          <p:nvPr/>
        </p:nvSpPr>
        <p:spPr>
          <a:xfrm>
            <a:off x="877632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8" name="Shape 706"/>
          <p:cNvSpPr/>
          <p:nvPr/>
        </p:nvSpPr>
        <p:spPr>
          <a:xfrm>
            <a:off x="965977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09" name="Shape 707"/>
          <p:cNvSpPr/>
          <p:nvPr/>
        </p:nvSpPr>
        <p:spPr>
          <a:xfrm>
            <a:off x="1054321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0" name="Shape 708"/>
          <p:cNvSpPr/>
          <p:nvPr/>
        </p:nvSpPr>
        <p:spPr>
          <a:xfrm>
            <a:off x="1142665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1" name="Shape 709"/>
          <p:cNvSpPr/>
          <p:nvPr/>
        </p:nvSpPr>
        <p:spPr>
          <a:xfrm>
            <a:off x="1231010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2" name="Shape 710"/>
          <p:cNvSpPr/>
          <p:nvPr/>
        </p:nvSpPr>
        <p:spPr>
          <a:xfrm>
            <a:off x="435910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3" name="Shape 711"/>
          <p:cNvSpPr/>
          <p:nvPr/>
        </p:nvSpPr>
        <p:spPr>
          <a:xfrm>
            <a:off x="524255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4" name="Shape 712"/>
          <p:cNvSpPr/>
          <p:nvPr/>
        </p:nvSpPr>
        <p:spPr>
          <a:xfrm>
            <a:off x="612599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5" name="Shape 713"/>
          <p:cNvSpPr/>
          <p:nvPr/>
        </p:nvSpPr>
        <p:spPr>
          <a:xfrm>
            <a:off x="700943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6" name="Shape 714"/>
          <p:cNvSpPr/>
          <p:nvPr/>
        </p:nvSpPr>
        <p:spPr>
          <a:xfrm>
            <a:off x="78928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7" name="Shape 715"/>
          <p:cNvSpPr/>
          <p:nvPr/>
        </p:nvSpPr>
        <p:spPr>
          <a:xfrm>
            <a:off x="877632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8" name="Shape 716"/>
          <p:cNvSpPr/>
          <p:nvPr/>
        </p:nvSpPr>
        <p:spPr>
          <a:xfrm>
            <a:off x="965977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19" name="Shape 717"/>
          <p:cNvSpPr/>
          <p:nvPr/>
        </p:nvSpPr>
        <p:spPr>
          <a:xfrm>
            <a:off x="1054321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20" name="Shape 718"/>
          <p:cNvSpPr/>
          <p:nvPr/>
        </p:nvSpPr>
        <p:spPr>
          <a:xfrm>
            <a:off x="1142665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21" name="Shape 719"/>
          <p:cNvSpPr/>
          <p:nvPr/>
        </p:nvSpPr>
        <p:spPr>
          <a:xfrm>
            <a:off x="1231010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722" name="Text 720"/>
          <p:cNvSpPr/>
          <p:nvPr/>
        </p:nvSpPr>
        <p:spPr>
          <a:xfrm>
            <a:off x="435910" y="5395555"/>
            <a:ext cx="7803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97.47%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3" name="Text 721"/>
          <p:cNvSpPr/>
          <p:nvPr/>
        </p:nvSpPr>
        <p:spPr>
          <a:xfrm>
            <a:off x="435910" y="572714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NPV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4" name="Text 722"/>
          <p:cNvSpPr/>
          <p:nvPr/>
        </p:nvSpPr>
        <p:spPr>
          <a:xfrm>
            <a:off x="435910" y="5886450"/>
            <a:ext cx="45508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Accuracy of negative predictions.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5" name="Shape 723"/>
          <p:cNvSpPr/>
          <p:nvPr/>
        </p:nvSpPr>
        <p:spPr>
          <a:xfrm>
            <a:off x="503967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26" name="Shape 724"/>
          <p:cNvSpPr/>
          <p:nvPr/>
        </p:nvSpPr>
        <p:spPr>
          <a:xfrm>
            <a:off x="5128022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27" name="Shape 725"/>
          <p:cNvSpPr/>
          <p:nvPr/>
        </p:nvSpPr>
        <p:spPr>
          <a:xfrm>
            <a:off x="5216366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28" name="Shape 726"/>
          <p:cNvSpPr/>
          <p:nvPr/>
        </p:nvSpPr>
        <p:spPr>
          <a:xfrm>
            <a:off x="5304711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29" name="Shape 727"/>
          <p:cNvSpPr/>
          <p:nvPr/>
        </p:nvSpPr>
        <p:spPr>
          <a:xfrm>
            <a:off x="5393055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0" name="Shape 728"/>
          <p:cNvSpPr/>
          <p:nvPr/>
        </p:nvSpPr>
        <p:spPr>
          <a:xfrm>
            <a:off x="5481399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1" name="Shape 729"/>
          <p:cNvSpPr/>
          <p:nvPr/>
        </p:nvSpPr>
        <p:spPr>
          <a:xfrm>
            <a:off x="5569744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2" name="Shape 730"/>
          <p:cNvSpPr/>
          <p:nvPr/>
        </p:nvSpPr>
        <p:spPr>
          <a:xfrm>
            <a:off x="565808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3" name="Shape 731"/>
          <p:cNvSpPr/>
          <p:nvPr/>
        </p:nvSpPr>
        <p:spPr>
          <a:xfrm>
            <a:off x="5746433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4" name="Shape 732"/>
          <p:cNvSpPr/>
          <p:nvPr/>
        </p:nvSpPr>
        <p:spPr>
          <a:xfrm>
            <a:off x="5834777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5" name="Shape 733"/>
          <p:cNvSpPr/>
          <p:nvPr/>
        </p:nvSpPr>
        <p:spPr>
          <a:xfrm>
            <a:off x="503967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6" name="Shape 734"/>
          <p:cNvSpPr/>
          <p:nvPr/>
        </p:nvSpPr>
        <p:spPr>
          <a:xfrm>
            <a:off x="5128022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7" name="Shape 735"/>
          <p:cNvSpPr/>
          <p:nvPr/>
        </p:nvSpPr>
        <p:spPr>
          <a:xfrm>
            <a:off x="5216366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8" name="Shape 736"/>
          <p:cNvSpPr/>
          <p:nvPr/>
        </p:nvSpPr>
        <p:spPr>
          <a:xfrm>
            <a:off x="5304711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39" name="Shape 737"/>
          <p:cNvSpPr/>
          <p:nvPr/>
        </p:nvSpPr>
        <p:spPr>
          <a:xfrm>
            <a:off x="5393055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0" name="Shape 738"/>
          <p:cNvSpPr/>
          <p:nvPr/>
        </p:nvSpPr>
        <p:spPr>
          <a:xfrm>
            <a:off x="5481399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1" name="Shape 739"/>
          <p:cNvSpPr/>
          <p:nvPr/>
        </p:nvSpPr>
        <p:spPr>
          <a:xfrm>
            <a:off x="5569744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2" name="Shape 740"/>
          <p:cNvSpPr/>
          <p:nvPr/>
        </p:nvSpPr>
        <p:spPr>
          <a:xfrm>
            <a:off x="565808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3" name="Shape 741"/>
          <p:cNvSpPr/>
          <p:nvPr/>
        </p:nvSpPr>
        <p:spPr>
          <a:xfrm>
            <a:off x="5746433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4" name="Shape 742"/>
          <p:cNvSpPr/>
          <p:nvPr/>
        </p:nvSpPr>
        <p:spPr>
          <a:xfrm>
            <a:off x="5834777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5" name="Shape 743"/>
          <p:cNvSpPr/>
          <p:nvPr/>
        </p:nvSpPr>
        <p:spPr>
          <a:xfrm>
            <a:off x="503967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6" name="Shape 744"/>
          <p:cNvSpPr/>
          <p:nvPr/>
        </p:nvSpPr>
        <p:spPr>
          <a:xfrm>
            <a:off x="5128022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7" name="Shape 745"/>
          <p:cNvSpPr/>
          <p:nvPr/>
        </p:nvSpPr>
        <p:spPr>
          <a:xfrm>
            <a:off x="5216366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8" name="Shape 746"/>
          <p:cNvSpPr/>
          <p:nvPr/>
        </p:nvSpPr>
        <p:spPr>
          <a:xfrm>
            <a:off x="5304711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49" name="Shape 747"/>
          <p:cNvSpPr/>
          <p:nvPr/>
        </p:nvSpPr>
        <p:spPr>
          <a:xfrm>
            <a:off x="5393055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0" name="Shape 748"/>
          <p:cNvSpPr/>
          <p:nvPr/>
        </p:nvSpPr>
        <p:spPr>
          <a:xfrm>
            <a:off x="5481399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1" name="Shape 749"/>
          <p:cNvSpPr/>
          <p:nvPr/>
        </p:nvSpPr>
        <p:spPr>
          <a:xfrm>
            <a:off x="5569744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2" name="Shape 750"/>
          <p:cNvSpPr/>
          <p:nvPr/>
        </p:nvSpPr>
        <p:spPr>
          <a:xfrm>
            <a:off x="565808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3" name="Shape 751"/>
          <p:cNvSpPr/>
          <p:nvPr/>
        </p:nvSpPr>
        <p:spPr>
          <a:xfrm>
            <a:off x="5746433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4" name="Shape 752"/>
          <p:cNvSpPr/>
          <p:nvPr/>
        </p:nvSpPr>
        <p:spPr>
          <a:xfrm>
            <a:off x="5834777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5" name="Shape 753"/>
          <p:cNvSpPr/>
          <p:nvPr/>
        </p:nvSpPr>
        <p:spPr>
          <a:xfrm>
            <a:off x="503967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6" name="Shape 754"/>
          <p:cNvSpPr/>
          <p:nvPr/>
        </p:nvSpPr>
        <p:spPr>
          <a:xfrm>
            <a:off x="5128022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7" name="Shape 755"/>
          <p:cNvSpPr/>
          <p:nvPr/>
        </p:nvSpPr>
        <p:spPr>
          <a:xfrm>
            <a:off x="5216366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8" name="Shape 756"/>
          <p:cNvSpPr/>
          <p:nvPr/>
        </p:nvSpPr>
        <p:spPr>
          <a:xfrm>
            <a:off x="5304711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59" name="Shape 757"/>
          <p:cNvSpPr/>
          <p:nvPr/>
        </p:nvSpPr>
        <p:spPr>
          <a:xfrm>
            <a:off x="5393055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0" name="Shape 758"/>
          <p:cNvSpPr/>
          <p:nvPr/>
        </p:nvSpPr>
        <p:spPr>
          <a:xfrm>
            <a:off x="5481399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1" name="Shape 759"/>
          <p:cNvSpPr/>
          <p:nvPr/>
        </p:nvSpPr>
        <p:spPr>
          <a:xfrm>
            <a:off x="5569744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2" name="Shape 760"/>
          <p:cNvSpPr/>
          <p:nvPr/>
        </p:nvSpPr>
        <p:spPr>
          <a:xfrm>
            <a:off x="565808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3" name="Shape 761"/>
          <p:cNvSpPr/>
          <p:nvPr/>
        </p:nvSpPr>
        <p:spPr>
          <a:xfrm>
            <a:off x="5746433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4" name="Shape 762"/>
          <p:cNvSpPr/>
          <p:nvPr/>
        </p:nvSpPr>
        <p:spPr>
          <a:xfrm>
            <a:off x="5834777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5" name="Shape 763"/>
          <p:cNvSpPr/>
          <p:nvPr/>
        </p:nvSpPr>
        <p:spPr>
          <a:xfrm>
            <a:off x="503967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6" name="Shape 764"/>
          <p:cNvSpPr/>
          <p:nvPr/>
        </p:nvSpPr>
        <p:spPr>
          <a:xfrm>
            <a:off x="5128022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7" name="Shape 765"/>
          <p:cNvSpPr/>
          <p:nvPr/>
        </p:nvSpPr>
        <p:spPr>
          <a:xfrm>
            <a:off x="5216366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8" name="Shape 766"/>
          <p:cNvSpPr/>
          <p:nvPr/>
        </p:nvSpPr>
        <p:spPr>
          <a:xfrm>
            <a:off x="5304711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69" name="Shape 767"/>
          <p:cNvSpPr/>
          <p:nvPr/>
        </p:nvSpPr>
        <p:spPr>
          <a:xfrm>
            <a:off x="5393055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0" name="Shape 768"/>
          <p:cNvSpPr/>
          <p:nvPr/>
        </p:nvSpPr>
        <p:spPr>
          <a:xfrm>
            <a:off x="5481399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1" name="Shape 769"/>
          <p:cNvSpPr/>
          <p:nvPr/>
        </p:nvSpPr>
        <p:spPr>
          <a:xfrm>
            <a:off x="5569744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2" name="Shape 770"/>
          <p:cNvSpPr/>
          <p:nvPr/>
        </p:nvSpPr>
        <p:spPr>
          <a:xfrm>
            <a:off x="565808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3" name="Shape 771"/>
          <p:cNvSpPr/>
          <p:nvPr/>
        </p:nvSpPr>
        <p:spPr>
          <a:xfrm>
            <a:off x="5746433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4" name="Shape 772"/>
          <p:cNvSpPr/>
          <p:nvPr/>
        </p:nvSpPr>
        <p:spPr>
          <a:xfrm>
            <a:off x="5834777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5" name="Shape 773"/>
          <p:cNvSpPr/>
          <p:nvPr/>
        </p:nvSpPr>
        <p:spPr>
          <a:xfrm>
            <a:off x="503967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6" name="Shape 774"/>
          <p:cNvSpPr/>
          <p:nvPr/>
        </p:nvSpPr>
        <p:spPr>
          <a:xfrm>
            <a:off x="5128022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7" name="Shape 775"/>
          <p:cNvSpPr/>
          <p:nvPr/>
        </p:nvSpPr>
        <p:spPr>
          <a:xfrm>
            <a:off x="5216366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8" name="Shape 776"/>
          <p:cNvSpPr/>
          <p:nvPr/>
        </p:nvSpPr>
        <p:spPr>
          <a:xfrm>
            <a:off x="5304711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79" name="Shape 777"/>
          <p:cNvSpPr/>
          <p:nvPr/>
        </p:nvSpPr>
        <p:spPr>
          <a:xfrm>
            <a:off x="5393055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0" name="Shape 778"/>
          <p:cNvSpPr/>
          <p:nvPr/>
        </p:nvSpPr>
        <p:spPr>
          <a:xfrm>
            <a:off x="5481399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1" name="Shape 779"/>
          <p:cNvSpPr/>
          <p:nvPr/>
        </p:nvSpPr>
        <p:spPr>
          <a:xfrm>
            <a:off x="5569744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2" name="Shape 780"/>
          <p:cNvSpPr/>
          <p:nvPr/>
        </p:nvSpPr>
        <p:spPr>
          <a:xfrm>
            <a:off x="565808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3" name="Shape 781"/>
          <p:cNvSpPr/>
          <p:nvPr/>
        </p:nvSpPr>
        <p:spPr>
          <a:xfrm>
            <a:off x="5746433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4" name="Shape 782"/>
          <p:cNvSpPr/>
          <p:nvPr/>
        </p:nvSpPr>
        <p:spPr>
          <a:xfrm>
            <a:off x="5834777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5" name="Shape 783"/>
          <p:cNvSpPr/>
          <p:nvPr/>
        </p:nvSpPr>
        <p:spPr>
          <a:xfrm>
            <a:off x="503967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6" name="Shape 784"/>
          <p:cNvSpPr/>
          <p:nvPr/>
        </p:nvSpPr>
        <p:spPr>
          <a:xfrm>
            <a:off x="5128022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7" name="Shape 785"/>
          <p:cNvSpPr/>
          <p:nvPr/>
        </p:nvSpPr>
        <p:spPr>
          <a:xfrm>
            <a:off x="5216366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8" name="Shape 786"/>
          <p:cNvSpPr/>
          <p:nvPr/>
        </p:nvSpPr>
        <p:spPr>
          <a:xfrm>
            <a:off x="5304711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89" name="Shape 787"/>
          <p:cNvSpPr/>
          <p:nvPr/>
        </p:nvSpPr>
        <p:spPr>
          <a:xfrm>
            <a:off x="5393055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0" name="Shape 788"/>
          <p:cNvSpPr/>
          <p:nvPr/>
        </p:nvSpPr>
        <p:spPr>
          <a:xfrm>
            <a:off x="5481399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1" name="Shape 789"/>
          <p:cNvSpPr/>
          <p:nvPr/>
        </p:nvSpPr>
        <p:spPr>
          <a:xfrm>
            <a:off x="5569744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2" name="Shape 790"/>
          <p:cNvSpPr/>
          <p:nvPr/>
        </p:nvSpPr>
        <p:spPr>
          <a:xfrm>
            <a:off x="565808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3" name="Shape 791"/>
          <p:cNvSpPr/>
          <p:nvPr/>
        </p:nvSpPr>
        <p:spPr>
          <a:xfrm>
            <a:off x="5746433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4" name="Shape 792"/>
          <p:cNvSpPr/>
          <p:nvPr/>
        </p:nvSpPr>
        <p:spPr>
          <a:xfrm>
            <a:off x="5834777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5" name="Shape 793"/>
          <p:cNvSpPr/>
          <p:nvPr/>
        </p:nvSpPr>
        <p:spPr>
          <a:xfrm>
            <a:off x="503967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6" name="Shape 794"/>
          <p:cNvSpPr/>
          <p:nvPr/>
        </p:nvSpPr>
        <p:spPr>
          <a:xfrm>
            <a:off x="5128022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7" name="Shape 795"/>
          <p:cNvSpPr/>
          <p:nvPr/>
        </p:nvSpPr>
        <p:spPr>
          <a:xfrm>
            <a:off x="5216366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8" name="Shape 796"/>
          <p:cNvSpPr/>
          <p:nvPr/>
        </p:nvSpPr>
        <p:spPr>
          <a:xfrm>
            <a:off x="5304711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799" name="Shape 797"/>
          <p:cNvSpPr/>
          <p:nvPr/>
        </p:nvSpPr>
        <p:spPr>
          <a:xfrm>
            <a:off x="5393055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0" name="Shape 798"/>
          <p:cNvSpPr/>
          <p:nvPr/>
        </p:nvSpPr>
        <p:spPr>
          <a:xfrm>
            <a:off x="5481399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1" name="Shape 799"/>
          <p:cNvSpPr/>
          <p:nvPr/>
        </p:nvSpPr>
        <p:spPr>
          <a:xfrm>
            <a:off x="5569744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2" name="Shape 800"/>
          <p:cNvSpPr/>
          <p:nvPr/>
        </p:nvSpPr>
        <p:spPr>
          <a:xfrm>
            <a:off x="565808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3" name="Shape 801"/>
          <p:cNvSpPr/>
          <p:nvPr/>
        </p:nvSpPr>
        <p:spPr>
          <a:xfrm>
            <a:off x="5746433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4" name="Shape 802"/>
          <p:cNvSpPr/>
          <p:nvPr/>
        </p:nvSpPr>
        <p:spPr>
          <a:xfrm>
            <a:off x="5834777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5" name="Shape 803"/>
          <p:cNvSpPr/>
          <p:nvPr/>
        </p:nvSpPr>
        <p:spPr>
          <a:xfrm>
            <a:off x="503967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6" name="Shape 804"/>
          <p:cNvSpPr/>
          <p:nvPr/>
        </p:nvSpPr>
        <p:spPr>
          <a:xfrm>
            <a:off x="5128022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7" name="Shape 805"/>
          <p:cNvSpPr/>
          <p:nvPr/>
        </p:nvSpPr>
        <p:spPr>
          <a:xfrm>
            <a:off x="5216366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8" name="Shape 806"/>
          <p:cNvSpPr/>
          <p:nvPr/>
        </p:nvSpPr>
        <p:spPr>
          <a:xfrm>
            <a:off x="5304711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09" name="Shape 807"/>
          <p:cNvSpPr/>
          <p:nvPr/>
        </p:nvSpPr>
        <p:spPr>
          <a:xfrm>
            <a:off x="5393055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0" name="Shape 808"/>
          <p:cNvSpPr/>
          <p:nvPr/>
        </p:nvSpPr>
        <p:spPr>
          <a:xfrm>
            <a:off x="5481399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1" name="Shape 809"/>
          <p:cNvSpPr/>
          <p:nvPr/>
        </p:nvSpPr>
        <p:spPr>
          <a:xfrm>
            <a:off x="5569744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2" name="Shape 810"/>
          <p:cNvSpPr/>
          <p:nvPr/>
        </p:nvSpPr>
        <p:spPr>
          <a:xfrm>
            <a:off x="565808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3" name="Shape 811"/>
          <p:cNvSpPr/>
          <p:nvPr/>
        </p:nvSpPr>
        <p:spPr>
          <a:xfrm>
            <a:off x="5746433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4" name="Shape 812"/>
          <p:cNvSpPr/>
          <p:nvPr/>
        </p:nvSpPr>
        <p:spPr>
          <a:xfrm>
            <a:off x="5834777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15" name="Shape 813"/>
          <p:cNvSpPr/>
          <p:nvPr/>
        </p:nvSpPr>
        <p:spPr>
          <a:xfrm>
            <a:off x="503967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6" name="Shape 814"/>
          <p:cNvSpPr/>
          <p:nvPr/>
        </p:nvSpPr>
        <p:spPr>
          <a:xfrm>
            <a:off x="5128022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7" name="Shape 815"/>
          <p:cNvSpPr/>
          <p:nvPr/>
        </p:nvSpPr>
        <p:spPr>
          <a:xfrm>
            <a:off x="5216366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8" name="Shape 816"/>
          <p:cNvSpPr/>
          <p:nvPr/>
        </p:nvSpPr>
        <p:spPr>
          <a:xfrm>
            <a:off x="5304711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19" name="Shape 817"/>
          <p:cNvSpPr/>
          <p:nvPr/>
        </p:nvSpPr>
        <p:spPr>
          <a:xfrm>
            <a:off x="5393055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0" name="Shape 818"/>
          <p:cNvSpPr/>
          <p:nvPr/>
        </p:nvSpPr>
        <p:spPr>
          <a:xfrm>
            <a:off x="5481399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1" name="Shape 819"/>
          <p:cNvSpPr/>
          <p:nvPr/>
        </p:nvSpPr>
        <p:spPr>
          <a:xfrm>
            <a:off x="5569744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2" name="Shape 820"/>
          <p:cNvSpPr/>
          <p:nvPr/>
        </p:nvSpPr>
        <p:spPr>
          <a:xfrm>
            <a:off x="565808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3" name="Shape 821"/>
          <p:cNvSpPr/>
          <p:nvPr/>
        </p:nvSpPr>
        <p:spPr>
          <a:xfrm>
            <a:off x="5746433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4" name="Shape 822"/>
          <p:cNvSpPr/>
          <p:nvPr/>
        </p:nvSpPr>
        <p:spPr>
          <a:xfrm>
            <a:off x="5834777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25" name="Text 823"/>
          <p:cNvSpPr/>
          <p:nvPr/>
        </p:nvSpPr>
        <p:spPr>
          <a:xfrm>
            <a:off x="5039678" y="5395555"/>
            <a:ext cx="65603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3.92%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6" name="Text 824"/>
          <p:cNvSpPr/>
          <p:nvPr/>
        </p:nvSpPr>
        <p:spPr>
          <a:xfrm>
            <a:off x="5039678" y="5727144"/>
            <a:ext cx="930116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Misclassification Rate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7" name="Text 825"/>
          <p:cNvSpPr/>
          <p:nvPr/>
        </p:nvSpPr>
        <p:spPr>
          <a:xfrm>
            <a:off x="5039678" y="5886450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Overall error rate of the model.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8" name="Shape 826"/>
          <p:cNvSpPr/>
          <p:nvPr/>
        </p:nvSpPr>
        <p:spPr>
          <a:xfrm>
            <a:off x="9682639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29" name="Shape 827"/>
          <p:cNvSpPr/>
          <p:nvPr/>
        </p:nvSpPr>
        <p:spPr>
          <a:xfrm>
            <a:off x="9770983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0" name="Shape 828"/>
          <p:cNvSpPr/>
          <p:nvPr/>
        </p:nvSpPr>
        <p:spPr>
          <a:xfrm>
            <a:off x="985932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1" name="Shape 829"/>
          <p:cNvSpPr/>
          <p:nvPr/>
        </p:nvSpPr>
        <p:spPr>
          <a:xfrm>
            <a:off x="9947672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2" name="Shape 830"/>
          <p:cNvSpPr/>
          <p:nvPr/>
        </p:nvSpPr>
        <p:spPr>
          <a:xfrm>
            <a:off x="10036016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3" name="Shape 831"/>
          <p:cNvSpPr/>
          <p:nvPr/>
        </p:nvSpPr>
        <p:spPr>
          <a:xfrm>
            <a:off x="10124361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4" name="Shape 832"/>
          <p:cNvSpPr/>
          <p:nvPr/>
        </p:nvSpPr>
        <p:spPr>
          <a:xfrm>
            <a:off x="10212705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35" name="Shape 833"/>
          <p:cNvSpPr/>
          <p:nvPr/>
        </p:nvSpPr>
        <p:spPr>
          <a:xfrm>
            <a:off x="10301049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36" name="Shape 834"/>
          <p:cNvSpPr/>
          <p:nvPr/>
        </p:nvSpPr>
        <p:spPr>
          <a:xfrm>
            <a:off x="10389394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37" name="Shape 835"/>
          <p:cNvSpPr/>
          <p:nvPr/>
        </p:nvSpPr>
        <p:spPr>
          <a:xfrm>
            <a:off x="10477738" y="443472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sp>
        <p:nvSpPr>
          <p:cNvPr id="838" name="Shape 836"/>
          <p:cNvSpPr/>
          <p:nvPr/>
        </p:nvSpPr>
        <p:spPr>
          <a:xfrm>
            <a:off x="9682639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39" name="Shape 837"/>
          <p:cNvSpPr/>
          <p:nvPr/>
        </p:nvSpPr>
        <p:spPr>
          <a:xfrm>
            <a:off x="9770983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0" name="Shape 838"/>
          <p:cNvSpPr/>
          <p:nvPr/>
        </p:nvSpPr>
        <p:spPr>
          <a:xfrm>
            <a:off x="985932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1" name="Shape 839"/>
          <p:cNvSpPr/>
          <p:nvPr/>
        </p:nvSpPr>
        <p:spPr>
          <a:xfrm>
            <a:off x="9947672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2" name="Shape 840"/>
          <p:cNvSpPr/>
          <p:nvPr/>
        </p:nvSpPr>
        <p:spPr>
          <a:xfrm>
            <a:off x="10036016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3" name="Shape 841"/>
          <p:cNvSpPr/>
          <p:nvPr/>
        </p:nvSpPr>
        <p:spPr>
          <a:xfrm>
            <a:off x="10124361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4" name="Shape 842"/>
          <p:cNvSpPr/>
          <p:nvPr/>
        </p:nvSpPr>
        <p:spPr>
          <a:xfrm>
            <a:off x="10212705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5" name="Shape 843"/>
          <p:cNvSpPr/>
          <p:nvPr/>
        </p:nvSpPr>
        <p:spPr>
          <a:xfrm>
            <a:off x="10301049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6" name="Shape 844"/>
          <p:cNvSpPr/>
          <p:nvPr/>
        </p:nvSpPr>
        <p:spPr>
          <a:xfrm>
            <a:off x="10389394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7" name="Shape 845"/>
          <p:cNvSpPr/>
          <p:nvPr/>
        </p:nvSpPr>
        <p:spPr>
          <a:xfrm>
            <a:off x="10477738" y="452306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8" name="Shape 846"/>
          <p:cNvSpPr/>
          <p:nvPr/>
        </p:nvSpPr>
        <p:spPr>
          <a:xfrm>
            <a:off x="9682639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49" name="Shape 847"/>
          <p:cNvSpPr/>
          <p:nvPr/>
        </p:nvSpPr>
        <p:spPr>
          <a:xfrm>
            <a:off x="9770983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0" name="Shape 848"/>
          <p:cNvSpPr/>
          <p:nvPr/>
        </p:nvSpPr>
        <p:spPr>
          <a:xfrm>
            <a:off x="985932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1" name="Shape 849"/>
          <p:cNvSpPr/>
          <p:nvPr/>
        </p:nvSpPr>
        <p:spPr>
          <a:xfrm>
            <a:off x="9947672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2" name="Shape 850"/>
          <p:cNvSpPr/>
          <p:nvPr/>
        </p:nvSpPr>
        <p:spPr>
          <a:xfrm>
            <a:off x="10036016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3" name="Shape 851"/>
          <p:cNvSpPr/>
          <p:nvPr/>
        </p:nvSpPr>
        <p:spPr>
          <a:xfrm>
            <a:off x="10124361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4" name="Shape 852"/>
          <p:cNvSpPr/>
          <p:nvPr/>
        </p:nvSpPr>
        <p:spPr>
          <a:xfrm>
            <a:off x="10212705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5" name="Shape 853"/>
          <p:cNvSpPr/>
          <p:nvPr/>
        </p:nvSpPr>
        <p:spPr>
          <a:xfrm>
            <a:off x="10301049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6" name="Shape 854"/>
          <p:cNvSpPr/>
          <p:nvPr/>
        </p:nvSpPr>
        <p:spPr>
          <a:xfrm>
            <a:off x="10389394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7" name="Shape 855"/>
          <p:cNvSpPr/>
          <p:nvPr/>
        </p:nvSpPr>
        <p:spPr>
          <a:xfrm>
            <a:off x="10477738" y="461141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8" name="Shape 856"/>
          <p:cNvSpPr/>
          <p:nvPr/>
        </p:nvSpPr>
        <p:spPr>
          <a:xfrm>
            <a:off x="9682639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59" name="Shape 857"/>
          <p:cNvSpPr/>
          <p:nvPr/>
        </p:nvSpPr>
        <p:spPr>
          <a:xfrm>
            <a:off x="9770983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0" name="Shape 858"/>
          <p:cNvSpPr/>
          <p:nvPr/>
        </p:nvSpPr>
        <p:spPr>
          <a:xfrm>
            <a:off x="985932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1" name="Shape 859"/>
          <p:cNvSpPr/>
          <p:nvPr/>
        </p:nvSpPr>
        <p:spPr>
          <a:xfrm>
            <a:off x="9947672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2" name="Shape 860"/>
          <p:cNvSpPr/>
          <p:nvPr/>
        </p:nvSpPr>
        <p:spPr>
          <a:xfrm>
            <a:off x="10036016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3" name="Shape 861"/>
          <p:cNvSpPr/>
          <p:nvPr/>
        </p:nvSpPr>
        <p:spPr>
          <a:xfrm>
            <a:off x="10124361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4" name="Shape 862"/>
          <p:cNvSpPr/>
          <p:nvPr/>
        </p:nvSpPr>
        <p:spPr>
          <a:xfrm>
            <a:off x="10212705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5" name="Shape 863"/>
          <p:cNvSpPr/>
          <p:nvPr/>
        </p:nvSpPr>
        <p:spPr>
          <a:xfrm>
            <a:off x="10301049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6" name="Shape 864"/>
          <p:cNvSpPr/>
          <p:nvPr/>
        </p:nvSpPr>
        <p:spPr>
          <a:xfrm>
            <a:off x="10389394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7" name="Shape 865"/>
          <p:cNvSpPr/>
          <p:nvPr/>
        </p:nvSpPr>
        <p:spPr>
          <a:xfrm>
            <a:off x="10477738" y="469975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8" name="Shape 866"/>
          <p:cNvSpPr/>
          <p:nvPr/>
        </p:nvSpPr>
        <p:spPr>
          <a:xfrm>
            <a:off x="9682639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69" name="Shape 867"/>
          <p:cNvSpPr/>
          <p:nvPr/>
        </p:nvSpPr>
        <p:spPr>
          <a:xfrm>
            <a:off x="9770983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0" name="Shape 868"/>
          <p:cNvSpPr/>
          <p:nvPr/>
        </p:nvSpPr>
        <p:spPr>
          <a:xfrm>
            <a:off x="985932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1" name="Shape 869"/>
          <p:cNvSpPr/>
          <p:nvPr/>
        </p:nvSpPr>
        <p:spPr>
          <a:xfrm>
            <a:off x="9947672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2" name="Shape 870"/>
          <p:cNvSpPr/>
          <p:nvPr/>
        </p:nvSpPr>
        <p:spPr>
          <a:xfrm>
            <a:off x="10036016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3" name="Shape 871"/>
          <p:cNvSpPr/>
          <p:nvPr/>
        </p:nvSpPr>
        <p:spPr>
          <a:xfrm>
            <a:off x="10124361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4" name="Shape 872"/>
          <p:cNvSpPr/>
          <p:nvPr/>
        </p:nvSpPr>
        <p:spPr>
          <a:xfrm>
            <a:off x="10212705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5" name="Shape 873"/>
          <p:cNvSpPr/>
          <p:nvPr/>
        </p:nvSpPr>
        <p:spPr>
          <a:xfrm>
            <a:off x="10301049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6" name="Shape 874"/>
          <p:cNvSpPr/>
          <p:nvPr/>
        </p:nvSpPr>
        <p:spPr>
          <a:xfrm>
            <a:off x="10389394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7" name="Shape 875"/>
          <p:cNvSpPr/>
          <p:nvPr/>
        </p:nvSpPr>
        <p:spPr>
          <a:xfrm>
            <a:off x="10477738" y="478809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8" name="Shape 876"/>
          <p:cNvSpPr/>
          <p:nvPr/>
        </p:nvSpPr>
        <p:spPr>
          <a:xfrm>
            <a:off x="9682639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79" name="Shape 877"/>
          <p:cNvSpPr/>
          <p:nvPr/>
        </p:nvSpPr>
        <p:spPr>
          <a:xfrm>
            <a:off x="9770983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0" name="Shape 878"/>
          <p:cNvSpPr/>
          <p:nvPr/>
        </p:nvSpPr>
        <p:spPr>
          <a:xfrm>
            <a:off x="985932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1" name="Shape 879"/>
          <p:cNvSpPr/>
          <p:nvPr/>
        </p:nvSpPr>
        <p:spPr>
          <a:xfrm>
            <a:off x="9947672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2" name="Shape 880"/>
          <p:cNvSpPr/>
          <p:nvPr/>
        </p:nvSpPr>
        <p:spPr>
          <a:xfrm>
            <a:off x="10036016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3" name="Shape 881"/>
          <p:cNvSpPr/>
          <p:nvPr/>
        </p:nvSpPr>
        <p:spPr>
          <a:xfrm>
            <a:off x="10124361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4" name="Shape 882"/>
          <p:cNvSpPr/>
          <p:nvPr/>
        </p:nvSpPr>
        <p:spPr>
          <a:xfrm>
            <a:off x="10212705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5" name="Shape 883"/>
          <p:cNvSpPr/>
          <p:nvPr/>
        </p:nvSpPr>
        <p:spPr>
          <a:xfrm>
            <a:off x="10301049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6" name="Shape 884"/>
          <p:cNvSpPr/>
          <p:nvPr/>
        </p:nvSpPr>
        <p:spPr>
          <a:xfrm>
            <a:off x="10389394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7" name="Shape 885"/>
          <p:cNvSpPr/>
          <p:nvPr/>
        </p:nvSpPr>
        <p:spPr>
          <a:xfrm>
            <a:off x="10477738" y="487644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8" name="Shape 886"/>
          <p:cNvSpPr/>
          <p:nvPr/>
        </p:nvSpPr>
        <p:spPr>
          <a:xfrm>
            <a:off x="9682639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89" name="Shape 887"/>
          <p:cNvSpPr/>
          <p:nvPr/>
        </p:nvSpPr>
        <p:spPr>
          <a:xfrm>
            <a:off x="9770983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0" name="Shape 888"/>
          <p:cNvSpPr/>
          <p:nvPr/>
        </p:nvSpPr>
        <p:spPr>
          <a:xfrm>
            <a:off x="985932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1" name="Shape 889"/>
          <p:cNvSpPr/>
          <p:nvPr/>
        </p:nvSpPr>
        <p:spPr>
          <a:xfrm>
            <a:off x="9947672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2" name="Shape 890"/>
          <p:cNvSpPr/>
          <p:nvPr/>
        </p:nvSpPr>
        <p:spPr>
          <a:xfrm>
            <a:off x="10036016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3" name="Shape 891"/>
          <p:cNvSpPr/>
          <p:nvPr/>
        </p:nvSpPr>
        <p:spPr>
          <a:xfrm>
            <a:off x="10124361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4" name="Shape 892"/>
          <p:cNvSpPr/>
          <p:nvPr/>
        </p:nvSpPr>
        <p:spPr>
          <a:xfrm>
            <a:off x="10212705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5" name="Shape 893"/>
          <p:cNvSpPr/>
          <p:nvPr/>
        </p:nvSpPr>
        <p:spPr>
          <a:xfrm>
            <a:off x="10301049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6" name="Shape 894"/>
          <p:cNvSpPr/>
          <p:nvPr/>
        </p:nvSpPr>
        <p:spPr>
          <a:xfrm>
            <a:off x="10389394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7" name="Shape 895"/>
          <p:cNvSpPr/>
          <p:nvPr/>
        </p:nvSpPr>
        <p:spPr>
          <a:xfrm>
            <a:off x="10477738" y="496478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8" name="Shape 896"/>
          <p:cNvSpPr/>
          <p:nvPr/>
        </p:nvSpPr>
        <p:spPr>
          <a:xfrm>
            <a:off x="9682639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899" name="Shape 897"/>
          <p:cNvSpPr/>
          <p:nvPr/>
        </p:nvSpPr>
        <p:spPr>
          <a:xfrm>
            <a:off x="9770983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0" name="Shape 898"/>
          <p:cNvSpPr/>
          <p:nvPr/>
        </p:nvSpPr>
        <p:spPr>
          <a:xfrm>
            <a:off x="985932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1" name="Shape 899"/>
          <p:cNvSpPr/>
          <p:nvPr/>
        </p:nvSpPr>
        <p:spPr>
          <a:xfrm>
            <a:off x="9947672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2" name="Shape 900"/>
          <p:cNvSpPr/>
          <p:nvPr/>
        </p:nvSpPr>
        <p:spPr>
          <a:xfrm>
            <a:off x="10036016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3" name="Shape 901"/>
          <p:cNvSpPr/>
          <p:nvPr/>
        </p:nvSpPr>
        <p:spPr>
          <a:xfrm>
            <a:off x="10124361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4" name="Shape 902"/>
          <p:cNvSpPr/>
          <p:nvPr/>
        </p:nvSpPr>
        <p:spPr>
          <a:xfrm>
            <a:off x="10212705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5" name="Shape 903"/>
          <p:cNvSpPr/>
          <p:nvPr/>
        </p:nvSpPr>
        <p:spPr>
          <a:xfrm>
            <a:off x="10301049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6" name="Shape 904"/>
          <p:cNvSpPr/>
          <p:nvPr/>
        </p:nvSpPr>
        <p:spPr>
          <a:xfrm>
            <a:off x="10389394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7" name="Shape 905"/>
          <p:cNvSpPr/>
          <p:nvPr/>
        </p:nvSpPr>
        <p:spPr>
          <a:xfrm>
            <a:off x="10477738" y="505313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8" name="Shape 906"/>
          <p:cNvSpPr/>
          <p:nvPr/>
        </p:nvSpPr>
        <p:spPr>
          <a:xfrm>
            <a:off x="9682639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09" name="Shape 907"/>
          <p:cNvSpPr/>
          <p:nvPr/>
        </p:nvSpPr>
        <p:spPr>
          <a:xfrm>
            <a:off x="9770983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0" name="Shape 908"/>
          <p:cNvSpPr/>
          <p:nvPr/>
        </p:nvSpPr>
        <p:spPr>
          <a:xfrm>
            <a:off x="985932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1" name="Shape 909"/>
          <p:cNvSpPr/>
          <p:nvPr/>
        </p:nvSpPr>
        <p:spPr>
          <a:xfrm>
            <a:off x="9947672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2" name="Shape 910"/>
          <p:cNvSpPr/>
          <p:nvPr/>
        </p:nvSpPr>
        <p:spPr>
          <a:xfrm>
            <a:off x="10036016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3" name="Shape 911"/>
          <p:cNvSpPr/>
          <p:nvPr/>
        </p:nvSpPr>
        <p:spPr>
          <a:xfrm>
            <a:off x="10124361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4" name="Shape 912"/>
          <p:cNvSpPr/>
          <p:nvPr/>
        </p:nvSpPr>
        <p:spPr>
          <a:xfrm>
            <a:off x="10212705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5" name="Shape 913"/>
          <p:cNvSpPr/>
          <p:nvPr/>
        </p:nvSpPr>
        <p:spPr>
          <a:xfrm>
            <a:off x="10301049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6" name="Shape 914"/>
          <p:cNvSpPr/>
          <p:nvPr/>
        </p:nvSpPr>
        <p:spPr>
          <a:xfrm>
            <a:off x="10389394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7" name="Shape 915"/>
          <p:cNvSpPr/>
          <p:nvPr/>
        </p:nvSpPr>
        <p:spPr>
          <a:xfrm>
            <a:off x="10477738" y="514147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8" name="Shape 916"/>
          <p:cNvSpPr/>
          <p:nvPr/>
        </p:nvSpPr>
        <p:spPr>
          <a:xfrm>
            <a:off x="9682639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19" name="Shape 917"/>
          <p:cNvSpPr/>
          <p:nvPr/>
        </p:nvSpPr>
        <p:spPr>
          <a:xfrm>
            <a:off x="9770983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0" name="Shape 918"/>
          <p:cNvSpPr/>
          <p:nvPr/>
        </p:nvSpPr>
        <p:spPr>
          <a:xfrm>
            <a:off x="985932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1" name="Shape 919"/>
          <p:cNvSpPr/>
          <p:nvPr/>
        </p:nvSpPr>
        <p:spPr>
          <a:xfrm>
            <a:off x="9947672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2" name="Shape 920"/>
          <p:cNvSpPr/>
          <p:nvPr/>
        </p:nvSpPr>
        <p:spPr>
          <a:xfrm>
            <a:off x="10036016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3" name="Shape 921"/>
          <p:cNvSpPr/>
          <p:nvPr/>
        </p:nvSpPr>
        <p:spPr>
          <a:xfrm>
            <a:off x="10124361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4" name="Shape 922"/>
          <p:cNvSpPr/>
          <p:nvPr/>
        </p:nvSpPr>
        <p:spPr>
          <a:xfrm>
            <a:off x="10212705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5" name="Shape 923"/>
          <p:cNvSpPr/>
          <p:nvPr/>
        </p:nvSpPr>
        <p:spPr>
          <a:xfrm>
            <a:off x="10301049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6" name="Shape 924"/>
          <p:cNvSpPr/>
          <p:nvPr/>
        </p:nvSpPr>
        <p:spPr>
          <a:xfrm>
            <a:off x="10389394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7" name="Shape 925"/>
          <p:cNvSpPr/>
          <p:nvPr/>
        </p:nvSpPr>
        <p:spPr>
          <a:xfrm>
            <a:off x="10477738" y="522982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28" name="Text 926"/>
          <p:cNvSpPr/>
          <p:nvPr/>
        </p:nvSpPr>
        <p:spPr>
          <a:xfrm>
            <a:off x="9682639" y="5395555"/>
            <a:ext cx="7533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96.12%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9" name="Text 927"/>
          <p:cNvSpPr/>
          <p:nvPr/>
        </p:nvSpPr>
        <p:spPr>
          <a:xfrm>
            <a:off x="9682639" y="572714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Balanced Accuracy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0" name="Text 928"/>
          <p:cNvSpPr/>
          <p:nvPr/>
        </p:nvSpPr>
        <p:spPr>
          <a:xfrm>
            <a:off x="9682639" y="5886450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Average of recall and specificity.</a:t>
            </a:r>
            <a:endParaRPr kumimoji="0" lang="en-US" sz="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1" name="Shape 929"/>
          <p:cNvSpPr/>
          <p:nvPr/>
        </p:nvSpPr>
        <p:spPr>
          <a:xfrm>
            <a:off x="435910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2" name="Shape 930"/>
          <p:cNvSpPr/>
          <p:nvPr/>
        </p:nvSpPr>
        <p:spPr>
          <a:xfrm>
            <a:off x="524255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3" name="Shape 931"/>
          <p:cNvSpPr/>
          <p:nvPr/>
        </p:nvSpPr>
        <p:spPr>
          <a:xfrm>
            <a:off x="612599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4" name="Shape 932"/>
          <p:cNvSpPr/>
          <p:nvPr/>
        </p:nvSpPr>
        <p:spPr>
          <a:xfrm>
            <a:off x="700943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5" name="Shape 933"/>
          <p:cNvSpPr/>
          <p:nvPr/>
        </p:nvSpPr>
        <p:spPr>
          <a:xfrm>
            <a:off x="789288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6" name="Shape 934"/>
          <p:cNvSpPr/>
          <p:nvPr/>
        </p:nvSpPr>
        <p:spPr>
          <a:xfrm>
            <a:off x="877632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7" name="Shape 935"/>
          <p:cNvSpPr/>
          <p:nvPr/>
        </p:nvSpPr>
        <p:spPr>
          <a:xfrm>
            <a:off x="965977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8" name="Shape 936"/>
          <p:cNvSpPr/>
          <p:nvPr/>
        </p:nvSpPr>
        <p:spPr>
          <a:xfrm>
            <a:off x="1054321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39" name="Shape 937"/>
          <p:cNvSpPr/>
          <p:nvPr/>
        </p:nvSpPr>
        <p:spPr>
          <a:xfrm>
            <a:off x="1142665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0" name="Shape 938"/>
          <p:cNvSpPr/>
          <p:nvPr/>
        </p:nvSpPr>
        <p:spPr>
          <a:xfrm>
            <a:off x="1231010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1" name="Shape 939"/>
          <p:cNvSpPr/>
          <p:nvPr/>
        </p:nvSpPr>
        <p:spPr>
          <a:xfrm>
            <a:off x="435910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2" name="Shape 940"/>
          <p:cNvSpPr/>
          <p:nvPr/>
        </p:nvSpPr>
        <p:spPr>
          <a:xfrm>
            <a:off x="524255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3" name="Shape 941"/>
          <p:cNvSpPr/>
          <p:nvPr/>
        </p:nvSpPr>
        <p:spPr>
          <a:xfrm>
            <a:off x="612599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4" name="Shape 942"/>
          <p:cNvSpPr/>
          <p:nvPr/>
        </p:nvSpPr>
        <p:spPr>
          <a:xfrm>
            <a:off x="700943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5" name="Shape 943"/>
          <p:cNvSpPr/>
          <p:nvPr/>
        </p:nvSpPr>
        <p:spPr>
          <a:xfrm>
            <a:off x="789288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6" name="Shape 944"/>
          <p:cNvSpPr/>
          <p:nvPr/>
        </p:nvSpPr>
        <p:spPr>
          <a:xfrm>
            <a:off x="877632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7" name="Shape 945"/>
          <p:cNvSpPr/>
          <p:nvPr/>
        </p:nvSpPr>
        <p:spPr>
          <a:xfrm>
            <a:off x="965977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8" name="Shape 946"/>
          <p:cNvSpPr/>
          <p:nvPr/>
        </p:nvSpPr>
        <p:spPr>
          <a:xfrm>
            <a:off x="1054321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49" name="Shape 947"/>
          <p:cNvSpPr/>
          <p:nvPr/>
        </p:nvSpPr>
        <p:spPr>
          <a:xfrm>
            <a:off x="1142665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0" name="Shape 948"/>
          <p:cNvSpPr/>
          <p:nvPr/>
        </p:nvSpPr>
        <p:spPr>
          <a:xfrm>
            <a:off x="1231010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1" name="Shape 949"/>
          <p:cNvSpPr/>
          <p:nvPr/>
        </p:nvSpPr>
        <p:spPr>
          <a:xfrm>
            <a:off x="435910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2" name="Shape 950"/>
          <p:cNvSpPr/>
          <p:nvPr/>
        </p:nvSpPr>
        <p:spPr>
          <a:xfrm>
            <a:off x="524255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3" name="Shape 951"/>
          <p:cNvSpPr/>
          <p:nvPr/>
        </p:nvSpPr>
        <p:spPr>
          <a:xfrm>
            <a:off x="612599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4" name="Shape 952"/>
          <p:cNvSpPr/>
          <p:nvPr/>
        </p:nvSpPr>
        <p:spPr>
          <a:xfrm>
            <a:off x="700943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5" name="Shape 953"/>
          <p:cNvSpPr/>
          <p:nvPr/>
        </p:nvSpPr>
        <p:spPr>
          <a:xfrm>
            <a:off x="789288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6" name="Shape 954"/>
          <p:cNvSpPr/>
          <p:nvPr/>
        </p:nvSpPr>
        <p:spPr>
          <a:xfrm>
            <a:off x="877632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7" name="Shape 955"/>
          <p:cNvSpPr/>
          <p:nvPr/>
        </p:nvSpPr>
        <p:spPr>
          <a:xfrm>
            <a:off x="965977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8" name="Shape 956"/>
          <p:cNvSpPr/>
          <p:nvPr/>
        </p:nvSpPr>
        <p:spPr>
          <a:xfrm>
            <a:off x="1054321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59" name="Shape 957"/>
          <p:cNvSpPr/>
          <p:nvPr/>
        </p:nvSpPr>
        <p:spPr>
          <a:xfrm>
            <a:off x="1142665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0" name="Shape 958"/>
          <p:cNvSpPr/>
          <p:nvPr/>
        </p:nvSpPr>
        <p:spPr>
          <a:xfrm>
            <a:off x="1231010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1" name="Shape 959"/>
          <p:cNvSpPr/>
          <p:nvPr/>
        </p:nvSpPr>
        <p:spPr>
          <a:xfrm>
            <a:off x="435910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2" name="Shape 960"/>
          <p:cNvSpPr/>
          <p:nvPr/>
        </p:nvSpPr>
        <p:spPr>
          <a:xfrm>
            <a:off x="524255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3" name="Shape 961"/>
          <p:cNvSpPr/>
          <p:nvPr/>
        </p:nvSpPr>
        <p:spPr>
          <a:xfrm>
            <a:off x="612599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4" name="Shape 962"/>
          <p:cNvSpPr/>
          <p:nvPr/>
        </p:nvSpPr>
        <p:spPr>
          <a:xfrm>
            <a:off x="700943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5" name="Shape 963"/>
          <p:cNvSpPr/>
          <p:nvPr/>
        </p:nvSpPr>
        <p:spPr>
          <a:xfrm>
            <a:off x="789288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6" name="Shape 964"/>
          <p:cNvSpPr/>
          <p:nvPr/>
        </p:nvSpPr>
        <p:spPr>
          <a:xfrm>
            <a:off x="877632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7" name="Shape 965"/>
          <p:cNvSpPr/>
          <p:nvPr/>
        </p:nvSpPr>
        <p:spPr>
          <a:xfrm>
            <a:off x="965977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8" name="Shape 966"/>
          <p:cNvSpPr/>
          <p:nvPr/>
        </p:nvSpPr>
        <p:spPr>
          <a:xfrm>
            <a:off x="1054321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69" name="Shape 967"/>
          <p:cNvSpPr/>
          <p:nvPr/>
        </p:nvSpPr>
        <p:spPr>
          <a:xfrm>
            <a:off x="1142665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0" name="Shape 968"/>
          <p:cNvSpPr/>
          <p:nvPr/>
        </p:nvSpPr>
        <p:spPr>
          <a:xfrm>
            <a:off x="1231010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1" name="Shape 969"/>
          <p:cNvSpPr/>
          <p:nvPr/>
        </p:nvSpPr>
        <p:spPr>
          <a:xfrm>
            <a:off x="435910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2" name="Shape 970"/>
          <p:cNvSpPr/>
          <p:nvPr/>
        </p:nvSpPr>
        <p:spPr>
          <a:xfrm>
            <a:off x="524255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3" name="Shape 971"/>
          <p:cNvSpPr/>
          <p:nvPr/>
        </p:nvSpPr>
        <p:spPr>
          <a:xfrm>
            <a:off x="612599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4" name="Shape 972"/>
          <p:cNvSpPr/>
          <p:nvPr/>
        </p:nvSpPr>
        <p:spPr>
          <a:xfrm>
            <a:off x="700943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5" name="Shape 973"/>
          <p:cNvSpPr/>
          <p:nvPr/>
        </p:nvSpPr>
        <p:spPr>
          <a:xfrm>
            <a:off x="789288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6" name="Shape 974"/>
          <p:cNvSpPr/>
          <p:nvPr/>
        </p:nvSpPr>
        <p:spPr>
          <a:xfrm>
            <a:off x="877632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7" name="Shape 975"/>
          <p:cNvSpPr/>
          <p:nvPr/>
        </p:nvSpPr>
        <p:spPr>
          <a:xfrm>
            <a:off x="965977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8" name="Shape 976"/>
          <p:cNvSpPr/>
          <p:nvPr/>
        </p:nvSpPr>
        <p:spPr>
          <a:xfrm>
            <a:off x="1054321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79" name="Shape 977"/>
          <p:cNvSpPr/>
          <p:nvPr/>
        </p:nvSpPr>
        <p:spPr>
          <a:xfrm>
            <a:off x="1142665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0" name="Shape 978"/>
          <p:cNvSpPr/>
          <p:nvPr/>
        </p:nvSpPr>
        <p:spPr>
          <a:xfrm>
            <a:off x="1231010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1" name="Shape 979"/>
          <p:cNvSpPr/>
          <p:nvPr/>
        </p:nvSpPr>
        <p:spPr>
          <a:xfrm>
            <a:off x="435910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2" name="Shape 980"/>
          <p:cNvSpPr/>
          <p:nvPr/>
        </p:nvSpPr>
        <p:spPr>
          <a:xfrm>
            <a:off x="524255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3" name="Shape 981"/>
          <p:cNvSpPr/>
          <p:nvPr/>
        </p:nvSpPr>
        <p:spPr>
          <a:xfrm>
            <a:off x="612599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4" name="Shape 982"/>
          <p:cNvSpPr/>
          <p:nvPr/>
        </p:nvSpPr>
        <p:spPr>
          <a:xfrm>
            <a:off x="700943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5" name="Shape 983"/>
          <p:cNvSpPr/>
          <p:nvPr/>
        </p:nvSpPr>
        <p:spPr>
          <a:xfrm>
            <a:off x="789288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6" name="Shape 984"/>
          <p:cNvSpPr/>
          <p:nvPr/>
        </p:nvSpPr>
        <p:spPr>
          <a:xfrm>
            <a:off x="877632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7" name="Shape 985"/>
          <p:cNvSpPr/>
          <p:nvPr/>
        </p:nvSpPr>
        <p:spPr>
          <a:xfrm>
            <a:off x="965977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8" name="Shape 986"/>
          <p:cNvSpPr/>
          <p:nvPr/>
        </p:nvSpPr>
        <p:spPr>
          <a:xfrm>
            <a:off x="1054321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89" name="Shape 987"/>
          <p:cNvSpPr/>
          <p:nvPr/>
        </p:nvSpPr>
        <p:spPr>
          <a:xfrm>
            <a:off x="1142665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0" name="Shape 988"/>
          <p:cNvSpPr/>
          <p:nvPr/>
        </p:nvSpPr>
        <p:spPr>
          <a:xfrm>
            <a:off x="1231010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1" name="Shape 989"/>
          <p:cNvSpPr/>
          <p:nvPr/>
        </p:nvSpPr>
        <p:spPr>
          <a:xfrm>
            <a:off x="435910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2" name="Shape 990"/>
          <p:cNvSpPr/>
          <p:nvPr/>
        </p:nvSpPr>
        <p:spPr>
          <a:xfrm>
            <a:off x="524255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3" name="Shape 991"/>
          <p:cNvSpPr/>
          <p:nvPr/>
        </p:nvSpPr>
        <p:spPr>
          <a:xfrm>
            <a:off x="612599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4" name="Shape 992"/>
          <p:cNvSpPr/>
          <p:nvPr/>
        </p:nvSpPr>
        <p:spPr>
          <a:xfrm>
            <a:off x="700943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5" name="Shape 993"/>
          <p:cNvSpPr/>
          <p:nvPr/>
        </p:nvSpPr>
        <p:spPr>
          <a:xfrm>
            <a:off x="789288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6" name="Shape 994"/>
          <p:cNvSpPr/>
          <p:nvPr/>
        </p:nvSpPr>
        <p:spPr>
          <a:xfrm>
            <a:off x="877632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7" name="Shape 995"/>
          <p:cNvSpPr/>
          <p:nvPr/>
        </p:nvSpPr>
        <p:spPr>
          <a:xfrm>
            <a:off x="965977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8" name="Shape 996"/>
          <p:cNvSpPr/>
          <p:nvPr/>
        </p:nvSpPr>
        <p:spPr>
          <a:xfrm>
            <a:off x="1054321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999" name="Shape 997"/>
          <p:cNvSpPr/>
          <p:nvPr/>
        </p:nvSpPr>
        <p:spPr>
          <a:xfrm>
            <a:off x="1142665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0" name="Shape 998"/>
          <p:cNvSpPr/>
          <p:nvPr/>
        </p:nvSpPr>
        <p:spPr>
          <a:xfrm>
            <a:off x="1231010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1" name="Shape 999"/>
          <p:cNvSpPr/>
          <p:nvPr/>
        </p:nvSpPr>
        <p:spPr>
          <a:xfrm>
            <a:off x="435910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2" name="Shape 1000"/>
          <p:cNvSpPr/>
          <p:nvPr/>
        </p:nvSpPr>
        <p:spPr>
          <a:xfrm>
            <a:off x="524255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3" name="Shape 1001"/>
          <p:cNvSpPr/>
          <p:nvPr/>
        </p:nvSpPr>
        <p:spPr>
          <a:xfrm>
            <a:off x="612599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4" name="Shape 1002"/>
          <p:cNvSpPr/>
          <p:nvPr/>
        </p:nvSpPr>
        <p:spPr>
          <a:xfrm>
            <a:off x="700943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5" name="Shape 1003"/>
          <p:cNvSpPr/>
          <p:nvPr/>
        </p:nvSpPr>
        <p:spPr>
          <a:xfrm>
            <a:off x="789288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6" name="Shape 1004"/>
          <p:cNvSpPr/>
          <p:nvPr/>
        </p:nvSpPr>
        <p:spPr>
          <a:xfrm>
            <a:off x="877632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7" name="Shape 1005"/>
          <p:cNvSpPr/>
          <p:nvPr/>
        </p:nvSpPr>
        <p:spPr>
          <a:xfrm>
            <a:off x="965977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8" name="Shape 1006"/>
          <p:cNvSpPr/>
          <p:nvPr/>
        </p:nvSpPr>
        <p:spPr>
          <a:xfrm>
            <a:off x="1054321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09" name="Shape 1007"/>
          <p:cNvSpPr/>
          <p:nvPr/>
        </p:nvSpPr>
        <p:spPr>
          <a:xfrm>
            <a:off x="1142665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0" name="Shape 1008"/>
          <p:cNvSpPr/>
          <p:nvPr/>
        </p:nvSpPr>
        <p:spPr>
          <a:xfrm>
            <a:off x="1231010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1" name="Shape 1009"/>
          <p:cNvSpPr/>
          <p:nvPr/>
        </p:nvSpPr>
        <p:spPr>
          <a:xfrm>
            <a:off x="435910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2" name="Shape 1010"/>
          <p:cNvSpPr/>
          <p:nvPr/>
        </p:nvSpPr>
        <p:spPr>
          <a:xfrm>
            <a:off x="524255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3" name="Shape 1011"/>
          <p:cNvSpPr/>
          <p:nvPr/>
        </p:nvSpPr>
        <p:spPr>
          <a:xfrm>
            <a:off x="612599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4" name="Shape 1012"/>
          <p:cNvSpPr/>
          <p:nvPr/>
        </p:nvSpPr>
        <p:spPr>
          <a:xfrm>
            <a:off x="700943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5" name="Shape 1013"/>
          <p:cNvSpPr/>
          <p:nvPr/>
        </p:nvSpPr>
        <p:spPr>
          <a:xfrm>
            <a:off x="789288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6" name="Shape 1014"/>
          <p:cNvSpPr/>
          <p:nvPr/>
        </p:nvSpPr>
        <p:spPr>
          <a:xfrm>
            <a:off x="877632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7" name="Shape 1015"/>
          <p:cNvSpPr/>
          <p:nvPr/>
        </p:nvSpPr>
        <p:spPr>
          <a:xfrm>
            <a:off x="965977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8" name="Shape 1016"/>
          <p:cNvSpPr/>
          <p:nvPr/>
        </p:nvSpPr>
        <p:spPr>
          <a:xfrm>
            <a:off x="1054321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19" name="Shape 1017"/>
          <p:cNvSpPr/>
          <p:nvPr/>
        </p:nvSpPr>
        <p:spPr>
          <a:xfrm>
            <a:off x="1142665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0" name="Shape 1018"/>
          <p:cNvSpPr/>
          <p:nvPr/>
        </p:nvSpPr>
        <p:spPr>
          <a:xfrm>
            <a:off x="1231010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1" name="Shape 1019"/>
          <p:cNvSpPr/>
          <p:nvPr/>
        </p:nvSpPr>
        <p:spPr>
          <a:xfrm>
            <a:off x="435910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2" name="Shape 1020"/>
          <p:cNvSpPr/>
          <p:nvPr/>
        </p:nvSpPr>
        <p:spPr>
          <a:xfrm>
            <a:off x="524255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3" name="Shape 1021"/>
          <p:cNvSpPr/>
          <p:nvPr/>
        </p:nvSpPr>
        <p:spPr>
          <a:xfrm>
            <a:off x="612599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4" name="Shape 1022"/>
          <p:cNvSpPr/>
          <p:nvPr/>
        </p:nvSpPr>
        <p:spPr>
          <a:xfrm>
            <a:off x="700943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5" name="Shape 1023"/>
          <p:cNvSpPr/>
          <p:nvPr/>
        </p:nvSpPr>
        <p:spPr>
          <a:xfrm>
            <a:off x="789288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6" name="Shape 1024"/>
          <p:cNvSpPr/>
          <p:nvPr/>
        </p:nvSpPr>
        <p:spPr>
          <a:xfrm>
            <a:off x="877632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7" name="Shape 1025"/>
          <p:cNvSpPr/>
          <p:nvPr/>
        </p:nvSpPr>
        <p:spPr>
          <a:xfrm>
            <a:off x="965977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8" name="Shape 1026"/>
          <p:cNvSpPr/>
          <p:nvPr/>
        </p:nvSpPr>
        <p:spPr>
          <a:xfrm>
            <a:off x="1054321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29" name="Shape 1027"/>
          <p:cNvSpPr/>
          <p:nvPr/>
        </p:nvSpPr>
        <p:spPr>
          <a:xfrm>
            <a:off x="1142665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0" name="Shape 1028"/>
          <p:cNvSpPr/>
          <p:nvPr/>
        </p:nvSpPr>
        <p:spPr>
          <a:xfrm>
            <a:off x="1231010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1" name="Text 1029"/>
          <p:cNvSpPr/>
          <p:nvPr/>
        </p:nvSpPr>
        <p:spPr>
          <a:xfrm>
            <a:off x="435910" y="7149346"/>
            <a:ext cx="766643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0.9220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Text 1030"/>
          <p:cNvSpPr/>
          <p:nvPr/>
        </p:nvSpPr>
        <p:spPr>
          <a:xfrm>
            <a:off x="435910" y="7480935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MCC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Text 1031"/>
          <p:cNvSpPr/>
          <p:nvPr/>
        </p:nvSpPr>
        <p:spPr>
          <a:xfrm>
            <a:off x="435910" y="7640241"/>
            <a:ext cx="45508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Matthews Correlation Coefficient.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Shape 1032"/>
          <p:cNvSpPr/>
          <p:nvPr/>
        </p:nvSpPr>
        <p:spPr>
          <a:xfrm>
            <a:off x="5039678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5" name="Shape 1033"/>
          <p:cNvSpPr/>
          <p:nvPr/>
        </p:nvSpPr>
        <p:spPr>
          <a:xfrm>
            <a:off x="5128022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6" name="Shape 1034"/>
          <p:cNvSpPr/>
          <p:nvPr/>
        </p:nvSpPr>
        <p:spPr>
          <a:xfrm>
            <a:off x="5216366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7" name="Shape 1035"/>
          <p:cNvSpPr/>
          <p:nvPr/>
        </p:nvSpPr>
        <p:spPr>
          <a:xfrm>
            <a:off x="5304711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8" name="Shape 1036"/>
          <p:cNvSpPr/>
          <p:nvPr/>
        </p:nvSpPr>
        <p:spPr>
          <a:xfrm>
            <a:off x="5393055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39" name="Shape 1037"/>
          <p:cNvSpPr/>
          <p:nvPr/>
        </p:nvSpPr>
        <p:spPr>
          <a:xfrm>
            <a:off x="5481399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0" name="Shape 1038"/>
          <p:cNvSpPr/>
          <p:nvPr/>
        </p:nvSpPr>
        <p:spPr>
          <a:xfrm>
            <a:off x="5569744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1" name="Shape 1039"/>
          <p:cNvSpPr/>
          <p:nvPr/>
        </p:nvSpPr>
        <p:spPr>
          <a:xfrm>
            <a:off x="5658088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2" name="Shape 1040"/>
          <p:cNvSpPr/>
          <p:nvPr/>
        </p:nvSpPr>
        <p:spPr>
          <a:xfrm>
            <a:off x="5746433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3" name="Shape 1041"/>
          <p:cNvSpPr/>
          <p:nvPr/>
        </p:nvSpPr>
        <p:spPr>
          <a:xfrm>
            <a:off x="5834777" y="618851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4" name="Shape 1042"/>
          <p:cNvSpPr/>
          <p:nvPr/>
        </p:nvSpPr>
        <p:spPr>
          <a:xfrm>
            <a:off x="5039678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5" name="Shape 1043"/>
          <p:cNvSpPr/>
          <p:nvPr/>
        </p:nvSpPr>
        <p:spPr>
          <a:xfrm>
            <a:off x="5128022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6" name="Shape 1044"/>
          <p:cNvSpPr/>
          <p:nvPr/>
        </p:nvSpPr>
        <p:spPr>
          <a:xfrm>
            <a:off x="5216366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7" name="Shape 1045"/>
          <p:cNvSpPr/>
          <p:nvPr/>
        </p:nvSpPr>
        <p:spPr>
          <a:xfrm>
            <a:off x="5304711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8" name="Shape 1046"/>
          <p:cNvSpPr/>
          <p:nvPr/>
        </p:nvSpPr>
        <p:spPr>
          <a:xfrm>
            <a:off x="5393055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49" name="Shape 1047"/>
          <p:cNvSpPr/>
          <p:nvPr/>
        </p:nvSpPr>
        <p:spPr>
          <a:xfrm>
            <a:off x="5481399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0" name="Shape 1048"/>
          <p:cNvSpPr/>
          <p:nvPr/>
        </p:nvSpPr>
        <p:spPr>
          <a:xfrm>
            <a:off x="5569744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1" name="Shape 1049"/>
          <p:cNvSpPr/>
          <p:nvPr/>
        </p:nvSpPr>
        <p:spPr>
          <a:xfrm>
            <a:off x="5658088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2" name="Shape 1050"/>
          <p:cNvSpPr/>
          <p:nvPr/>
        </p:nvSpPr>
        <p:spPr>
          <a:xfrm>
            <a:off x="5746433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3" name="Shape 1051"/>
          <p:cNvSpPr/>
          <p:nvPr/>
        </p:nvSpPr>
        <p:spPr>
          <a:xfrm>
            <a:off x="5834777" y="627685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4" name="Shape 1052"/>
          <p:cNvSpPr/>
          <p:nvPr/>
        </p:nvSpPr>
        <p:spPr>
          <a:xfrm>
            <a:off x="5039678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5" name="Shape 1053"/>
          <p:cNvSpPr/>
          <p:nvPr/>
        </p:nvSpPr>
        <p:spPr>
          <a:xfrm>
            <a:off x="5128022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6" name="Shape 1054"/>
          <p:cNvSpPr/>
          <p:nvPr/>
        </p:nvSpPr>
        <p:spPr>
          <a:xfrm>
            <a:off x="5216366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7" name="Shape 1055"/>
          <p:cNvSpPr/>
          <p:nvPr/>
        </p:nvSpPr>
        <p:spPr>
          <a:xfrm>
            <a:off x="5304711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8" name="Shape 1056"/>
          <p:cNvSpPr/>
          <p:nvPr/>
        </p:nvSpPr>
        <p:spPr>
          <a:xfrm>
            <a:off x="5393055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59" name="Shape 1057"/>
          <p:cNvSpPr/>
          <p:nvPr/>
        </p:nvSpPr>
        <p:spPr>
          <a:xfrm>
            <a:off x="5481399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0" name="Shape 1058"/>
          <p:cNvSpPr/>
          <p:nvPr/>
        </p:nvSpPr>
        <p:spPr>
          <a:xfrm>
            <a:off x="5569744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1" name="Shape 1059"/>
          <p:cNvSpPr/>
          <p:nvPr/>
        </p:nvSpPr>
        <p:spPr>
          <a:xfrm>
            <a:off x="5658088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2" name="Shape 1060"/>
          <p:cNvSpPr/>
          <p:nvPr/>
        </p:nvSpPr>
        <p:spPr>
          <a:xfrm>
            <a:off x="5746433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3" name="Shape 1061"/>
          <p:cNvSpPr/>
          <p:nvPr/>
        </p:nvSpPr>
        <p:spPr>
          <a:xfrm>
            <a:off x="5834777" y="63652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4" name="Shape 1062"/>
          <p:cNvSpPr/>
          <p:nvPr/>
        </p:nvSpPr>
        <p:spPr>
          <a:xfrm>
            <a:off x="5039678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5" name="Shape 1063"/>
          <p:cNvSpPr/>
          <p:nvPr/>
        </p:nvSpPr>
        <p:spPr>
          <a:xfrm>
            <a:off x="5128022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6" name="Shape 1064"/>
          <p:cNvSpPr/>
          <p:nvPr/>
        </p:nvSpPr>
        <p:spPr>
          <a:xfrm>
            <a:off x="5216366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7" name="Shape 1065"/>
          <p:cNvSpPr/>
          <p:nvPr/>
        </p:nvSpPr>
        <p:spPr>
          <a:xfrm>
            <a:off x="5304711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8" name="Shape 1066"/>
          <p:cNvSpPr/>
          <p:nvPr/>
        </p:nvSpPr>
        <p:spPr>
          <a:xfrm>
            <a:off x="5393055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69" name="Shape 1067"/>
          <p:cNvSpPr/>
          <p:nvPr/>
        </p:nvSpPr>
        <p:spPr>
          <a:xfrm>
            <a:off x="5481399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0" name="Shape 1068"/>
          <p:cNvSpPr/>
          <p:nvPr/>
        </p:nvSpPr>
        <p:spPr>
          <a:xfrm>
            <a:off x="5569744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1" name="Shape 1069"/>
          <p:cNvSpPr/>
          <p:nvPr/>
        </p:nvSpPr>
        <p:spPr>
          <a:xfrm>
            <a:off x="5658088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2" name="Shape 1070"/>
          <p:cNvSpPr/>
          <p:nvPr/>
        </p:nvSpPr>
        <p:spPr>
          <a:xfrm>
            <a:off x="5746433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3" name="Shape 1071"/>
          <p:cNvSpPr/>
          <p:nvPr/>
        </p:nvSpPr>
        <p:spPr>
          <a:xfrm>
            <a:off x="5834777" y="64535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4" name="Shape 1072"/>
          <p:cNvSpPr/>
          <p:nvPr/>
        </p:nvSpPr>
        <p:spPr>
          <a:xfrm>
            <a:off x="5039678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5" name="Shape 1073"/>
          <p:cNvSpPr/>
          <p:nvPr/>
        </p:nvSpPr>
        <p:spPr>
          <a:xfrm>
            <a:off x="5128022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6" name="Shape 1074"/>
          <p:cNvSpPr/>
          <p:nvPr/>
        </p:nvSpPr>
        <p:spPr>
          <a:xfrm>
            <a:off x="5216366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7" name="Shape 1075"/>
          <p:cNvSpPr/>
          <p:nvPr/>
        </p:nvSpPr>
        <p:spPr>
          <a:xfrm>
            <a:off x="5304711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8" name="Shape 1076"/>
          <p:cNvSpPr/>
          <p:nvPr/>
        </p:nvSpPr>
        <p:spPr>
          <a:xfrm>
            <a:off x="5393055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79" name="Shape 1077"/>
          <p:cNvSpPr/>
          <p:nvPr/>
        </p:nvSpPr>
        <p:spPr>
          <a:xfrm>
            <a:off x="5481399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0" name="Shape 1078"/>
          <p:cNvSpPr/>
          <p:nvPr/>
        </p:nvSpPr>
        <p:spPr>
          <a:xfrm>
            <a:off x="5569744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1" name="Shape 1079"/>
          <p:cNvSpPr/>
          <p:nvPr/>
        </p:nvSpPr>
        <p:spPr>
          <a:xfrm>
            <a:off x="5658088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2" name="Shape 1080"/>
          <p:cNvSpPr/>
          <p:nvPr/>
        </p:nvSpPr>
        <p:spPr>
          <a:xfrm>
            <a:off x="5746433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3" name="Shape 1081"/>
          <p:cNvSpPr/>
          <p:nvPr/>
        </p:nvSpPr>
        <p:spPr>
          <a:xfrm>
            <a:off x="5834777" y="6541889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4" name="Shape 1082"/>
          <p:cNvSpPr/>
          <p:nvPr/>
        </p:nvSpPr>
        <p:spPr>
          <a:xfrm>
            <a:off x="5039678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5" name="Shape 1083"/>
          <p:cNvSpPr/>
          <p:nvPr/>
        </p:nvSpPr>
        <p:spPr>
          <a:xfrm>
            <a:off x="5128022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6" name="Shape 1084"/>
          <p:cNvSpPr/>
          <p:nvPr/>
        </p:nvSpPr>
        <p:spPr>
          <a:xfrm>
            <a:off x="5216366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7" name="Shape 1085"/>
          <p:cNvSpPr/>
          <p:nvPr/>
        </p:nvSpPr>
        <p:spPr>
          <a:xfrm>
            <a:off x="5304711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8" name="Shape 1086"/>
          <p:cNvSpPr/>
          <p:nvPr/>
        </p:nvSpPr>
        <p:spPr>
          <a:xfrm>
            <a:off x="5393055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89" name="Shape 1087"/>
          <p:cNvSpPr/>
          <p:nvPr/>
        </p:nvSpPr>
        <p:spPr>
          <a:xfrm>
            <a:off x="5481399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0" name="Shape 1088"/>
          <p:cNvSpPr/>
          <p:nvPr/>
        </p:nvSpPr>
        <p:spPr>
          <a:xfrm>
            <a:off x="5569744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1" name="Shape 1089"/>
          <p:cNvSpPr/>
          <p:nvPr/>
        </p:nvSpPr>
        <p:spPr>
          <a:xfrm>
            <a:off x="5658088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2" name="Shape 1090"/>
          <p:cNvSpPr/>
          <p:nvPr/>
        </p:nvSpPr>
        <p:spPr>
          <a:xfrm>
            <a:off x="5746433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3" name="Shape 1091"/>
          <p:cNvSpPr/>
          <p:nvPr/>
        </p:nvSpPr>
        <p:spPr>
          <a:xfrm>
            <a:off x="5834777" y="663023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4" name="Shape 1092"/>
          <p:cNvSpPr/>
          <p:nvPr/>
        </p:nvSpPr>
        <p:spPr>
          <a:xfrm>
            <a:off x="5039678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5" name="Shape 1093"/>
          <p:cNvSpPr/>
          <p:nvPr/>
        </p:nvSpPr>
        <p:spPr>
          <a:xfrm>
            <a:off x="5128022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6" name="Shape 1094"/>
          <p:cNvSpPr/>
          <p:nvPr/>
        </p:nvSpPr>
        <p:spPr>
          <a:xfrm>
            <a:off x="5216366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7" name="Shape 1095"/>
          <p:cNvSpPr/>
          <p:nvPr/>
        </p:nvSpPr>
        <p:spPr>
          <a:xfrm>
            <a:off x="5304711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8" name="Shape 1096"/>
          <p:cNvSpPr/>
          <p:nvPr/>
        </p:nvSpPr>
        <p:spPr>
          <a:xfrm>
            <a:off x="5393055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099" name="Shape 1097"/>
          <p:cNvSpPr/>
          <p:nvPr/>
        </p:nvSpPr>
        <p:spPr>
          <a:xfrm>
            <a:off x="5481399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0" name="Shape 1098"/>
          <p:cNvSpPr/>
          <p:nvPr/>
        </p:nvSpPr>
        <p:spPr>
          <a:xfrm>
            <a:off x="5569744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1" name="Shape 1099"/>
          <p:cNvSpPr/>
          <p:nvPr/>
        </p:nvSpPr>
        <p:spPr>
          <a:xfrm>
            <a:off x="5658088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2" name="Shape 1100"/>
          <p:cNvSpPr/>
          <p:nvPr/>
        </p:nvSpPr>
        <p:spPr>
          <a:xfrm>
            <a:off x="5746433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3" name="Shape 1101"/>
          <p:cNvSpPr/>
          <p:nvPr/>
        </p:nvSpPr>
        <p:spPr>
          <a:xfrm>
            <a:off x="5834777" y="671857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4" name="Shape 1102"/>
          <p:cNvSpPr/>
          <p:nvPr/>
        </p:nvSpPr>
        <p:spPr>
          <a:xfrm>
            <a:off x="5039678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5" name="Shape 1103"/>
          <p:cNvSpPr/>
          <p:nvPr/>
        </p:nvSpPr>
        <p:spPr>
          <a:xfrm>
            <a:off x="5128022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6" name="Shape 1104"/>
          <p:cNvSpPr/>
          <p:nvPr/>
        </p:nvSpPr>
        <p:spPr>
          <a:xfrm>
            <a:off x="5216366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7" name="Shape 1105"/>
          <p:cNvSpPr/>
          <p:nvPr/>
        </p:nvSpPr>
        <p:spPr>
          <a:xfrm>
            <a:off x="5304711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8" name="Shape 1106"/>
          <p:cNvSpPr/>
          <p:nvPr/>
        </p:nvSpPr>
        <p:spPr>
          <a:xfrm>
            <a:off x="5393055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09" name="Shape 1107"/>
          <p:cNvSpPr/>
          <p:nvPr/>
        </p:nvSpPr>
        <p:spPr>
          <a:xfrm>
            <a:off x="5481399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0" name="Shape 1108"/>
          <p:cNvSpPr/>
          <p:nvPr/>
        </p:nvSpPr>
        <p:spPr>
          <a:xfrm>
            <a:off x="5569744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1" name="Shape 1109"/>
          <p:cNvSpPr/>
          <p:nvPr/>
        </p:nvSpPr>
        <p:spPr>
          <a:xfrm>
            <a:off x="5658088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2" name="Shape 1110"/>
          <p:cNvSpPr/>
          <p:nvPr/>
        </p:nvSpPr>
        <p:spPr>
          <a:xfrm>
            <a:off x="5746433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3" name="Shape 1111"/>
          <p:cNvSpPr/>
          <p:nvPr/>
        </p:nvSpPr>
        <p:spPr>
          <a:xfrm>
            <a:off x="5834777" y="6806922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4" name="Shape 1112"/>
          <p:cNvSpPr/>
          <p:nvPr/>
        </p:nvSpPr>
        <p:spPr>
          <a:xfrm>
            <a:off x="5039678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5" name="Shape 1113"/>
          <p:cNvSpPr/>
          <p:nvPr/>
        </p:nvSpPr>
        <p:spPr>
          <a:xfrm>
            <a:off x="5128022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6" name="Shape 1114"/>
          <p:cNvSpPr/>
          <p:nvPr/>
        </p:nvSpPr>
        <p:spPr>
          <a:xfrm>
            <a:off x="5216366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7" name="Shape 1115"/>
          <p:cNvSpPr/>
          <p:nvPr/>
        </p:nvSpPr>
        <p:spPr>
          <a:xfrm>
            <a:off x="5304711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8" name="Shape 1116"/>
          <p:cNvSpPr/>
          <p:nvPr/>
        </p:nvSpPr>
        <p:spPr>
          <a:xfrm>
            <a:off x="5393055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19" name="Shape 1117"/>
          <p:cNvSpPr/>
          <p:nvPr/>
        </p:nvSpPr>
        <p:spPr>
          <a:xfrm>
            <a:off x="5481399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0" name="Shape 1118"/>
          <p:cNvSpPr/>
          <p:nvPr/>
        </p:nvSpPr>
        <p:spPr>
          <a:xfrm>
            <a:off x="5569744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1" name="Shape 1119"/>
          <p:cNvSpPr/>
          <p:nvPr/>
        </p:nvSpPr>
        <p:spPr>
          <a:xfrm>
            <a:off x="5658088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2" name="Shape 1120"/>
          <p:cNvSpPr/>
          <p:nvPr/>
        </p:nvSpPr>
        <p:spPr>
          <a:xfrm>
            <a:off x="5746433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3" name="Shape 1121"/>
          <p:cNvSpPr/>
          <p:nvPr/>
        </p:nvSpPr>
        <p:spPr>
          <a:xfrm>
            <a:off x="5834777" y="689526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4" name="Shape 1122"/>
          <p:cNvSpPr/>
          <p:nvPr/>
        </p:nvSpPr>
        <p:spPr>
          <a:xfrm>
            <a:off x="5039678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5" name="Shape 1123"/>
          <p:cNvSpPr/>
          <p:nvPr/>
        </p:nvSpPr>
        <p:spPr>
          <a:xfrm>
            <a:off x="5128022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6" name="Shape 1124"/>
          <p:cNvSpPr/>
          <p:nvPr/>
        </p:nvSpPr>
        <p:spPr>
          <a:xfrm>
            <a:off x="5216366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7" name="Shape 1125"/>
          <p:cNvSpPr/>
          <p:nvPr/>
        </p:nvSpPr>
        <p:spPr>
          <a:xfrm>
            <a:off x="5304711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8" name="Shape 1126"/>
          <p:cNvSpPr/>
          <p:nvPr/>
        </p:nvSpPr>
        <p:spPr>
          <a:xfrm>
            <a:off x="5393055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29" name="Shape 1127"/>
          <p:cNvSpPr/>
          <p:nvPr/>
        </p:nvSpPr>
        <p:spPr>
          <a:xfrm>
            <a:off x="5481399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0" name="Shape 1128"/>
          <p:cNvSpPr/>
          <p:nvPr/>
        </p:nvSpPr>
        <p:spPr>
          <a:xfrm>
            <a:off x="5569744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1" name="Shape 1129"/>
          <p:cNvSpPr/>
          <p:nvPr/>
        </p:nvSpPr>
        <p:spPr>
          <a:xfrm>
            <a:off x="5658088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2" name="Shape 1130"/>
          <p:cNvSpPr/>
          <p:nvPr/>
        </p:nvSpPr>
        <p:spPr>
          <a:xfrm>
            <a:off x="5746433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3" name="Shape 1131"/>
          <p:cNvSpPr/>
          <p:nvPr/>
        </p:nvSpPr>
        <p:spPr>
          <a:xfrm>
            <a:off x="5834777" y="6983611"/>
            <a:ext cx="73700" cy="73700"/>
          </a:xfrm>
          <a:prstGeom prst="roundRect">
            <a:avLst>
              <a:gd name="adj" fmla="val 620353"/>
            </a:avLst>
          </a:prstGeom>
          <a:solidFill>
            <a:srgbClr val="FC8337"/>
          </a:solidFill>
          <a:ln/>
        </p:spPr>
      </p:sp>
      <p:sp>
        <p:nvSpPr>
          <p:cNvPr id="1134" name="Text 1132"/>
          <p:cNvSpPr/>
          <p:nvPr/>
        </p:nvSpPr>
        <p:spPr>
          <a:xfrm>
            <a:off x="5039678" y="7149346"/>
            <a:ext cx="72211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0.9941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5" name="Text 1133"/>
          <p:cNvSpPr/>
          <p:nvPr/>
        </p:nvSpPr>
        <p:spPr>
          <a:xfrm>
            <a:off x="5039678" y="7480935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6" name="Text 1134"/>
          <p:cNvSpPr/>
          <p:nvPr/>
        </p:nvSpPr>
        <p:spPr>
          <a:xfrm>
            <a:off x="5039678" y="7640241"/>
            <a:ext cx="45509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Area Under the ROC Curve.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7" name="Text 1135"/>
          <p:cNvSpPr/>
          <p:nvPr/>
        </p:nvSpPr>
        <p:spPr>
          <a:xfrm>
            <a:off x="7593116" y="6654505"/>
            <a:ext cx="5666255" cy="110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Even with moderate JPEG compression (Q=70), the model maintains a strong accuracy of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C8337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88.67%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indicating its robustness to common image degradations.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8" name="Picture 1137">
            <a:extLst>
              <a:ext uri="{FF2B5EF4-FFF2-40B4-BE49-F238E27FC236}">
                <a16:creationId xmlns:a16="http://schemas.microsoft.com/office/drawing/2014/main" id="{A96EA9F5-4166-4A42-A9BE-6F5714FD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2282" y="1197931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Class Distribution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632" y="2437653"/>
            <a:ext cx="9804717" cy="4260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0AB09-9ABD-4FA8-A661-5A8CF9A2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170" y="497935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Confusion Matrix</a:t>
            </a:r>
          </a:p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07" y="1643871"/>
            <a:ext cx="6795586" cy="595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41480-FF98-41A8-96D4-B0ACF76E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9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8498" y="547883"/>
            <a:ext cx="6244709" cy="66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JPEG Robustness Test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06" y="1646928"/>
            <a:ext cx="7695187" cy="5735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F7C32-7AF2-492E-A012-3D87C934F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4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008" y="350401"/>
            <a:ext cx="5630347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Performance Metrics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B0C29-E154-4918-BC37-857C3F7C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85" y="1413971"/>
            <a:ext cx="9738830" cy="64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157" y="654202"/>
            <a:ext cx="3883104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Precision-Recall Curve &amp; ROC Curve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01" y="2146102"/>
            <a:ext cx="6127252" cy="487854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686" y="2146101"/>
            <a:ext cx="6127252" cy="4878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ED47D-E838-41E2-A701-A4575BC79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0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8843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Current Limitations of the System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25980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83274"/>
            <a:ext cx="3376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JPEG Compression Impact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Performance can significantly drop with heavily compressed JPEG images (e.g., 88.67% reduction in accuracy at high compression).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125980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Binary Classification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current system can only differentiate between real and AI-generated, not identify specific AI tools used.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125980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AI Methods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New AI generation techniques may not be detected by the current model, requiring continuous updates.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3326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Resolution Requirements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 minimum resolution of approximately 100x100 pixels is needed for effective analysis.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Partial Edits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system performs full-image analysis and cannot yet pinpoint specific edited regions within an image.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8948763-3AF1-4A2A-8750-543D6728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657"/>
            <a:ext cx="5817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Ethical Considerations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15064"/>
            <a:ext cx="4196358" cy="2441377"/>
          </a:xfrm>
          <a:prstGeom prst="roundRect">
            <a:avLst>
              <a:gd name="adj" fmla="val 2229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2664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False Positives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43464" y="3155156"/>
            <a:ext cx="36970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system has a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~5%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false positive rate, meaning it can sometimes wrongly flag real images as AI-generated.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2415064"/>
            <a:ext cx="4196358" cy="2441377"/>
          </a:xfrm>
          <a:prstGeom prst="roundRect">
            <a:avLst>
              <a:gd name="adj" fmla="val 2229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66636" y="2664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 Privacy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66636" y="3155156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Images should only be processed with explicit user consent to protect privacy rights.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2415064"/>
            <a:ext cx="4196358" cy="2441377"/>
          </a:xfrm>
          <a:prstGeom prst="roundRect">
            <a:avLst>
              <a:gd name="adj" fmla="val 2229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9808" y="2664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Transparency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89808" y="3155156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Users must be fully informed about the system's limitations and potential inaccuracies.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51115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Recommended usage guidelines: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57374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Utilize as a screening tool, not a definitive verdict.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6171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Always conduct human expert review for critical cases requiring absolute certainty.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614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Implement regular updates to adapt to new AI methods and improve detection capabilities.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CAEC98-DB4E-4BAC-9990-4C0915F1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71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7130"/>
            <a:ext cx="645568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&amp; Future Work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74570"/>
            <a:ext cx="4203978" cy="2629495"/>
          </a:xfrm>
          <a:prstGeom prst="roundRect">
            <a:avLst>
              <a:gd name="adj" fmla="val 556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44090"/>
            <a:ext cx="4203978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2572524" y="195143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2836816" y="2069850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39654" y="281320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Achieved Results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39654" y="3278981"/>
            <a:ext cx="371225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We've achieved a promising 96.08% accuracy with a 0.9941 AUC, demonstrating high efficacy in current detection scenarios.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3152" y="2274570"/>
            <a:ext cx="4203978" cy="2629495"/>
          </a:xfrm>
          <a:prstGeom prst="roundRect">
            <a:avLst>
              <a:gd name="adj" fmla="val 556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3152" y="2244090"/>
            <a:ext cx="4203978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6991886" y="195143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12" name="Text 10"/>
          <p:cNvSpPr/>
          <p:nvPr/>
        </p:nvSpPr>
        <p:spPr>
          <a:xfrm>
            <a:off x="7249478" y="2060972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459016" y="281320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Practical Application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59016" y="3278981"/>
            <a:ext cx="371225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 user-friendly desktop GUI ensures easy and efficient testing for practical implementation.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632513" y="2274570"/>
            <a:ext cx="4203978" cy="2629495"/>
          </a:xfrm>
          <a:prstGeom prst="roundRect">
            <a:avLst>
              <a:gd name="adj" fmla="val 556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2513" y="2244090"/>
            <a:ext cx="4203978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11248" y="195143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18" name="Text 16"/>
          <p:cNvSpPr/>
          <p:nvPr/>
        </p:nvSpPr>
        <p:spPr>
          <a:xfrm>
            <a:off x="11664341" y="2072026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878378" y="281320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Ethical Integration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878378" y="3278981"/>
            <a:ext cx="371225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We strongly recommend human review for critical decisions, balancing automation with human oversight.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5442585"/>
            <a:ext cx="6413659" cy="1939885"/>
          </a:xfrm>
          <a:prstGeom prst="roundRect">
            <a:avLst>
              <a:gd name="adj" fmla="val 7542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12105"/>
            <a:ext cx="6413659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3677424" y="511944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24" name="Text 22"/>
          <p:cNvSpPr/>
          <p:nvPr/>
        </p:nvSpPr>
        <p:spPr>
          <a:xfrm>
            <a:off x="3892391" y="5232390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39654" y="5981224"/>
            <a:ext cx="274296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Enhancements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39654" y="6446996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Ongoing research includes JPEG augmentation for improved resilience and Grad-CAM visualization for interpretability.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422833" y="5442585"/>
            <a:ext cx="6413659" cy="1939885"/>
          </a:xfrm>
          <a:prstGeom prst="roundRect">
            <a:avLst>
              <a:gd name="adj" fmla="val 7542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2833" y="5412105"/>
            <a:ext cx="6413659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29" name="Shape 27"/>
          <p:cNvSpPr/>
          <p:nvPr/>
        </p:nvSpPr>
        <p:spPr>
          <a:xfrm>
            <a:off x="10306467" y="511944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30" name="Text 28"/>
          <p:cNvSpPr/>
          <p:nvPr/>
        </p:nvSpPr>
        <p:spPr>
          <a:xfrm>
            <a:off x="10555128" y="5232390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668697" y="598122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Advanced Detection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668697" y="6446996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Future work aims for multi-class detection to identify specific AI models used in image generation.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31E574-C00A-43BB-A093-28D7C800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55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4374" y="31012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You!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82344" y="41148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Questions?</a:t>
            </a:r>
            <a:endParaRPr kumimoji="0" lang="en-US" sz="6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62728-8552-43A7-90E6-2A6DA2376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4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7592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is an AI-Edited Image?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AI-edited image is one modified using advanced AI algorithms. The editing process is automated by software, requiring no manual photo editing.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predicts and changes pixels, resulting in realistic outputs that are often difficult to identify visually. This technology is common in modern applications.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AEDC7-A966-4DAC-8457-38BF49FF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297" y="0"/>
            <a:ext cx="63421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01698"/>
            <a:ext cx="6671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 vs. AI-Edited Images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5063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25063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 Images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99835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Captured by cameras, real images possess natural noise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250638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25063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AI-Generated Images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998351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Computer-generated, AI images exhibit artificial, subtle patterns.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944416" y="460164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2913936" y="4601647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3293150" y="4858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Detection Challenge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293150" y="5349359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differences are often too subtle for humans, but machines can analyze them effectively.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8D8BF9-6DE0-4D7C-A76B-4A8E6C4F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DAC992-9A13-427A-BFA1-B22574D8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624840"/>
            <a:ext cx="744438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Common AI Image Editing Tools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1803202"/>
            <a:ext cx="2474833" cy="247483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478" y="1803202"/>
            <a:ext cx="2474952" cy="247495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664" y="1803202"/>
            <a:ext cx="2474952" cy="247495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851" y="1803202"/>
            <a:ext cx="2474952" cy="24749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4038" y="1803202"/>
            <a:ext cx="2474952" cy="247495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10" y="4441388"/>
            <a:ext cx="2474833" cy="2474833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4130961" y="5299477"/>
            <a:ext cx="7553040" cy="991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tools range from advanced photo editors to dedicated image generators,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making AI-driven image manipulation accessible to all.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8670" y="619720"/>
            <a:ext cx="7566660" cy="12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Artifact Fingerprinting: The Basic Idea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2191464"/>
            <a:ext cx="1014055" cy="1216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5489" y="2394228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 Tools Leave Traces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05489" y="2832735"/>
            <a:ext cx="634984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AI tool leaves unique digital traces, known as artifacts.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" y="3408402"/>
            <a:ext cx="1014055" cy="1493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5489" y="3611166"/>
            <a:ext cx="283321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Artifacts as Fingerprints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05489" y="4049673"/>
            <a:ext cx="6349841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artifacts act like unique fingerprints, consistent for each AI model.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" y="4901565"/>
            <a:ext cx="1014055" cy="1216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5489" y="5104328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Pattern Recognition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05489" y="5542836"/>
            <a:ext cx="634984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can learn these consistent patterns for identification.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70" y="6118503"/>
            <a:ext cx="1014055" cy="14931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05489" y="6321266"/>
            <a:ext cx="259318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Diverse Artifact Types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005489" y="6759773"/>
            <a:ext cx="6349841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Artifacts include noise patterns, distortions, and other subtle indicators.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BC8EC9-41A6-4869-8A59-65FA79DAB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05195"/>
            <a:ext cx="5071110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Challenges in Detection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70334" y="1563886"/>
            <a:ext cx="1308973" cy="1077754"/>
          </a:xfrm>
          <a:prstGeom prst="roundRect">
            <a:avLst>
              <a:gd name="adj" fmla="val 1562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93257" y="1938338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2266355" y="1750933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Realistic AI Images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266355" y="2155388"/>
            <a:ext cx="604694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AI-generated images are highly realistic, making visual detection difficult.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2172772" y="2632115"/>
            <a:ext cx="11593830" cy="11430"/>
          </a:xfrm>
          <a:prstGeom prst="roundRect">
            <a:avLst>
              <a:gd name="adj" fmla="val 1473128"/>
            </a:avLst>
          </a:prstGeom>
          <a:solidFill>
            <a:srgbClr val="FC8337"/>
          </a:solidFill>
          <a:ln/>
        </p:spPr>
      </p:sp>
      <p:sp>
        <p:nvSpPr>
          <p:cNvPr id="8" name="Shape 6"/>
          <p:cNvSpPr/>
          <p:nvPr/>
        </p:nvSpPr>
        <p:spPr>
          <a:xfrm>
            <a:off x="770334" y="2735104"/>
            <a:ext cx="2617946" cy="1077754"/>
          </a:xfrm>
          <a:prstGeom prst="roundRect">
            <a:avLst>
              <a:gd name="adj" fmla="val 1562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947743" y="3109555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3575328" y="2922151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Evolving Tools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3575328" y="3326606"/>
            <a:ext cx="531209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Editing tools evolve rapidly, constantly introducing new artifacts.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3481745" y="3803333"/>
            <a:ext cx="10284857" cy="11430"/>
          </a:xfrm>
          <a:prstGeom prst="roundRect">
            <a:avLst>
              <a:gd name="adj" fmla="val 1473128"/>
            </a:avLst>
          </a:prstGeom>
          <a:solidFill>
            <a:srgbClr val="FC8337"/>
          </a:solidFill>
          <a:ln/>
        </p:spPr>
      </p:sp>
      <p:sp>
        <p:nvSpPr>
          <p:cNvPr id="13" name="Shape 11"/>
          <p:cNvSpPr/>
          <p:nvPr/>
        </p:nvSpPr>
        <p:spPr>
          <a:xfrm>
            <a:off x="770334" y="3906322"/>
            <a:ext cx="3926919" cy="1077754"/>
          </a:xfrm>
          <a:prstGeom prst="roundRect">
            <a:avLst>
              <a:gd name="adj" fmla="val 1562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602230" y="4280773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4884301" y="4093369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Lack of Visible Signs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4884301" y="4497824"/>
            <a:ext cx="502205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Often, there are no obvious visual cues for human observers.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4790718" y="4974550"/>
            <a:ext cx="8975884" cy="11430"/>
          </a:xfrm>
          <a:prstGeom prst="roundRect">
            <a:avLst>
              <a:gd name="adj" fmla="val 1473128"/>
            </a:avLst>
          </a:prstGeom>
          <a:solidFill>
            <a:srgbClr val="FC8337"/>
          </a:solidFill>
          <a:ln/>
        </p:spPr>
      </p:sp>
      <p:sp>
        <p:nvSpPr>
          <p:cNvPr id="18" name="Shape 16"/>
          <p:cNvSpPr/>
          <p:nvPr/>
        </p:nvSpPr>
        <p:spPr>
          <a:xfrm>
            <a:off x="770334" y="5077539"/>
            <a:ext cx="5235893" cy="1077754"/>
          </a:xfrm>
          <a:prstGeom prst="roundRect">
            <a:avLst>
              <a:gd name="adj" fmla="val 1562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256717" y="5451991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6193274" y="5264587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&amp; Computation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6193274" y="5669042"/>
            <a:ext cx="634972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large datasets and high computational power for effective analysis.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6099691" y="6145768"/>
            <a:ext cx="7666911" cy="11430"/>
          </a:xfrm>
          <a:prstGeom prst="roundRect">
            <a:avLst>
              <a:gd name="adj" fmla="val 1473128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770334" y="6248757"/>
            <a:ext cx="6544866" cy="1376958"/>
          </a:xfrm>
          <a:prstGeom prst="roundRect">
            <a:avLst>
              <a:gd name="adj" fmla="val 122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911203" y="6772751"/>
            <a:ext cx="26300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23"/>
          <p:cNvSpPr/>
          <p:nvPr/>
        </p:nvSpPr>
        <p:spPr>
          <a:xfrm>
            <a:off x="7502247" y="6435804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Continuous Updates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502247" y="6840260"/>
            <a:ext cx="6170771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Detection systems need continuous updates to keep pace with new AI developments.</a:t>
            </a:r>
            <a:endParaRPr lang="en-US" sz="14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9A5223-45AF-406C-9B48-5F3991D4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Our Project: A Solution for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aims to develop a robust system for detecting AI-edited images by leveraging artifact fingerprinting. We focus on identifying the subtle, unique traces left by various AI tools.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73F33-E0CC-4F75-A28D-39A2EC2E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95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5780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2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47,946</a:t>
            </a:r>
            <a:endParaRPr lang="en-US" sz="5850" dirty="0">
              <a:solidFill>
                <a:schemeClr val="accent2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489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Images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8002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24,000 AI + 23,946 Real images for training.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750967" y="245780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2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11,665</a:t>
            </a:r>
            <a:endParaRPr lang="en-US" sz="5850" dirty="0">
              <a:solidFill>
                <a:schemeClr val="accent2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3750967" y="3489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Test Images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750967" y="398002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5,665 AI + 6,000 Real images for testing.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450242" y="245780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2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52GB</a:t>
            </a:r>
            <a:endParaRPr lang="en-US" sz="5850" dirty="0">
              <a:solidFill>
                <a:schemeClr val="accent2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450242" y="3489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50242" y="398002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substantial dataset for comprehensive analysis.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3238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Balanced classes with an approximate 50/50 split.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7660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Diverse sources from multiple AI generation tools.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2082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Images resized to 380x380 and colors normalized during preprocessing.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42779E-2EDA-4CA1-BE30-A8A886CB2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4" y="7743386"/>
            <a:ext cx="1735015" cy="41640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2400</Words>
  <Application>Microsoft Office PowerPoint</Application>
  <PresentationFormat>Custom</PresentationFormat>
  <Paragraphs>349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Roboto</vt:lpstr>
      <vt:lpstr>Arial</vt:lpstr>
      <vt:lpstr>Saira Medium</vt:lpstr>
      <vt:lpstr>Calibri</vt:lpstr>
      <vt:lpstr>Saira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Abdullah Irshad</dc:creator>
  <cp:lastModifiedBy>Abdullah Irshad</cp:lastModifiedBy>
  <cp:revision>5</cp:revision>
  <dcterms:created xsi:type="dcterms:W3CDTF">2025-12-17T17:35:42Z</dcterms:created>
  <dcterms:modified xsi:type="dcterms:W3CDTF">2025-12-17T19:07:45Z</dcterms:modified>
</cp:coreProperties>
</file>